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4"/>
  </p:sldMasterIdLst>
  <p:notesMasterIdLst>
    <p:notesMasterId r:id="rId10"/>
  </p:notesMasterIdLst>
  <p:handoutMasterIdLst>
    <p:handoutMasterId r:id="rId11"/>
  </p:handoutMasterIdLst>
  <p:sldIdLst>
    <p:sldId id="333" r:id="rId5"/>
    <p:sldId id="396" r:id="rId6"/>
    <p:sldId id="397" r:id="rId7"/>
    <p:sldId id="398" r:id="rId8"/>
    <p:sldId id="311" r:id="rId9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 Eline" initials="A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E6FF"/>
    <a:srgbClr val="008FD6"/>
    <a:srgbClr val="006699"/>
    <a:srgbClr val="E7EAF1"/>
    <a:srgbClr val="FFE7D9"/>
    <a:srgbClr val="336699"/>
    <a:srgbClr val="8FC7FF"/>
    <a:srgbClr val="007FFE"/>
    <a:srgbClr val="0066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3" autoAdjust="0"/>
    <p:restoredTop sz="90679" autoAdjust="0"/>
  </p:normalViewPr>
  <p:slideViewPr>
    <p:cSldViewPr>
      <p:cViewPr varScale="1">
        <p:scale>
          <a:sx n="105" d="100"/>
          <a:sy n="105" d="100"/>
        </p:scale>
        <p:origin x="185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7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30" y="114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930" cy="465616"/>
          </a:xfrm>
          <a:prstGeom prst="rect">
            <a:avLst/>
          </a:prstGeom>
        </p:spPr>
        <p:txBody>
          <a:bodyPr vert="horz" lIns="91674" tIns="45836" rIns="91674" bIns="4583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72" y="2"/>
            <a:ext cx="3043930" cy="465616"/>
          </a:xfrm>
          <a:prstGeom prst="rect">
            <a:avLst/>
          </a:prstGeom>
        </p:spPr>
        <p:txBody>
          <a:bodyPr vert="horz" lIns="91674" tIns="45836" rIns="91674" bIns="45836" rtlCol="0"/>
          <a:lstStyle>
            <a:lvl1pPr algn="r">
              <a:defRPr sz="1200"/>
            </a:lvl1pPr>
          </a:lstStyle>
          <a:p>
            <a:fld id="{4336B77B-D4CB-4648-8A75-E15E3BBD8603}" type="datetimeFigureOut">
              <a:rPr lang="en-US" smtClean="0"/>
              <a:t>9/14/2018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885"/>
            <a:ext cx="3043930" cy="465616"/>
          </a:xfrm>
          <a:prstGeom prst="rect">
            <a:avLst/>
          </a:prstGeom>
        </p:spPr>
        <p:txBody>
          <a:bodyPr vert="horz" lIns="91674" tIns="45836" rIns="91674" bIns="4583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72" y="8841885"/>
            <a:ext cx="3043930" cy="465616"/>
          </a:xfrm>
          <a:prstGeom prst="rect">
            <a:avLst/>
          </a:prstGeom>
        </p:spPr>
        <p:txBody>
          <a:bodyPr vert="horz" lIns="91674" tIns="45836" rIns="91674" bIns="45836" rtlCol="0" anchor="b"/>
          <a:lstStyle>
            <a:lvl1pPr algn="r">
              <a:defRPr sz="1200"/>
            </a:lvl1pPr>
          </a:lstStyle>
          <a:p>
            <a:fld id="{587824CC-72F3-44E6-8FB4-C929D35D85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98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43131" cy="465455"/>
          </a:xfrm>
          <a:prstGeom prst="rect">
            <a:avLst/>
          </a:prstGeom>
        </p:spPr>
        <p:txBody>
          <a:bodyPr vert="horz" lIns="91336" tIns="45667" rIns="91336" bIns="456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2" y="1"/>
            <a:ext cx="3043131" cy="465455"/>
          </a:xfrm>
          <a:prstGeom prst="rect">
            <a:avLst/>
          </a:prstGeom>
        </p:spPr>
        <p:txBody>
          <a:bodyPr vert="horz" lIns="91336" tIns="45667" rIns="91336" bIns="45667" rtlCol="0"/>
          <a:lstStyle>
            <a:lvl1pPr algn="r">
              <a:defRPr sz="1200"/>
            </a:lvl1pPr>
          </a:lstStyle>
          <a:p>
            <a:fld id="{55FF2CF9-0A75-498C-A5E0-C890560FC428}" type="datetimeFigureOut">
              <a:rPr lang="en-US" smtClean="0"/>
              <a:pPr/>
              <a:t>9/14/2018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7" rIns="91336" bIns="456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2" y="4421824"/>
            <a:ext cx="5617843" cy="4189095"/>
          </a:xfrm>
          <a:prstGeom prst="rect">
            <a:avLst/>
          </a:prstGeom>
        </p:spPr>
        <p:txBody>
          <a:bodyPr vert="horz" lIns="91336" tIns="45667" rIns="91336" bIns="4566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42053"/>
            <a:ext cx="3043131" cy="465455"/>
          </a:xfrm>
          <a:prstGeom prst="rect">
            <a:avLst/>
          </a:prstGeom>
        </p:spPr>
        <p:txBody>
          <a:bodyPr vert="horz" lIns="91336" tIns="45667" rIns="91336" bIns="456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2" y="8842053"/>
            <a:ext cx="3043131" cy="465455"/>
          </a:xfrm>
          <a:prstGeom prst="rect">
            <a:avLst/>
          </a:prstGeom>
        </p:spPr>
        <p:txBody>
          <a:bodyPr vert="horz" lIns="91336" tIns="45667" rIns="91336" bIns="45667" rtlCol="0" anchor="b"/>
          <a:lstStyle>
            <a:lvl1pPr algn="r">
              <a:defRPr sz="1200"/>
            </a:lvl1pPr>
          </a:lstStyle>
          <a:p>
            <a:fld id="{4B0FDA08-891D-4D24-9337-D12A075AC0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472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6913"/>
            <a:ext cx="46545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Welcome and intro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FDA08-891D-4D24-9337-D12A075AC06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43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FDA08-891D-4D24-9337-D12A075AC06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7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FDA08-891D-4D24-9337-D12A075AC06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76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FDA08-891D-4D24-9337-D12A075AC06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686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6913"/>
            <a:ext cx="46545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FDA08-891D-4D24-9337-D12A075AC06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3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653654" y="5232400"/>
            <a:ext cx="8490204" cy="946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3654" y="484142"/>
            <a:ext cx="849020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91440" rIns="0" bIns="91440" numCol="1" anchor="ctr" anchorCtr="0" compatLnSpc="1">
            <a:prstTxWarp prst="textNoShape">
              <a:avLst/>
            </a:prstTxWarp>
          </a:bodyPr>
          <a:lstStyle>
            <a:lvl1pPr algn="l">
              <a:defRPr>
                <a:latin typeface="+mj-lt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9"/>
          <a:stretch/>
        </p:blipFill>
        <p:spPr>
          <a:xfrm>
            <a:off x="457200" y="1646202"/>
            <a:ext cx="8686800" cy="36576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653655" y="1497340"/>
            <a:ext cx="8490347" cy="1488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04" y="5193925"/>
            <a:ext cx="1920196" cy="98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053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365760" tIns="91440" rIns="36576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42900" y="1143000"/>
            <a:ext cx="8572500" cy="5181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365760" tIns="91440" rIns="36576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42900" y="1143000"/>
            <a:ext cx="8572500" cy="5181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72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vert="horz" wrap="square" lIns="365760" tIns="91440" rIns="36576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42900" y="1143000"/>
            <a:ext cx="8572500" cy="5181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7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365760" tIns="91440" rIns="36576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42900" y="1143000"/>
            <a:ext cx="8572500" cy="51816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3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 tIns="9144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143000"/>
            <a:ext cx="7886700" cy="490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89" indent="-457189">
              <a:buFont typeface="Courier New" panose="02070309020205020404" pitchFamily="49" charset="0"/>
              <a:buChar char="o"/>
              <a:defRPr/>
            </a:lvl1pPr>
            <a:lvl2pPr marL="914377" indent="-457189">
              <a:buFont typeface="Courier New" panose="02070309020205020404" pitchFamily="49" charset="0"/>
              <a:buChar char="o"/>
              <a:defRPr/>
            </a:lvl2pPr>
            <a:lvl3pPr marL="1371566" indent="-457189">
              <a:buFont typeface="Courier New" panose="02070309020205020404" pitchFamily="49" charset="0"/>
              <a:buChar char="o"/>
              <a:defRPr/>
            </a:lvl3pPr>
            <a:lvl4pPr marL="1828754" indent="-457189">
              <a:buFont typeface="Courier New" panose="02070309020205020404" pitchFamily="49" charset="0"/>
              <a:buChar char="o"/>
              <a:defRPr/>
            </a:lvl4pPr>
            <a:lvl5pPr marL="2401828" indent="-396865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085851" y="6324600"/>
            <a:ext cx="5543549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0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"Data that makes you go hmmmmm"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0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 tIns="9144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143000"/>
            <a:ext cx="7886700" cy="490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89" indent="-457189">
              <a:buFont typeface="Courier New" panose="02070309020205020404" pitchFamily="49" charset="0"/>
              <a:buChar char="o"/>
              <a:defRPr/>
            </a:lvl1pPr>
            <a:lvl2pPr marL="914377" indent="-457189">
              <a:buFont typeface="Courier New" panose="02070309020205020404" pitchFamily="49" charset="0"/>
              <a:buChar char="o"/>
              <a:defRPr/>
            </a:lvl2pPr>
            <a:lvl3pPr marL="1371566" indent="-457189">
              <a:buFont typeface="Courier New" panose="02070309020205020404" pitchFamily="49" charset="0"/>
              <a:buChar char="o"/>
              <a:defRPr/>
            </a:lvl3pPr>
            <a:lvl4pPr marL="1828754" indent="-457189">
              <a:buFont typeface="Courier New" panose="02070309020205020404" pitchFamily="49" charset="0"/>
              <a:buChar char="o"/>
              <a:defRPr/>
            </a:lvl4pPr>
            <a:lvl5pPr marL="2401828" indent="-396865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085851" y="6324600"/>
            <a:ext cx="5467349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0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"Data that makes you go hmmmmm"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6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/>
          </a:solidFill>
        </p:spPr>
        <p:txBody>
          <a:bodyPr tIns="9144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143000"/>
            <a:ext cx="7886700" cy="490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89" indent="-457189">
              <a:buFont typeface="Courier New" panose="02070309020205020404" pitchFamily="49" charset="0"/>
              <a:buChar char="o"/>
              <a:defRPr/>
            </a:lvl1pPr>
            <a:lvl2pPr marL="914377" indent="-457189">
              <a:buFont typeface="Courier New" panose="02070309020205020404" pitchFamily="49" charset="0"/>
              <a:buChar char="o"/>
              <a:defRPr/>
            </a:lvl2pPr>
            <a:lvl3pPr marL="1371566" indent="-457189">
              <a:buFont typeface="Courier New" panose="02070309020205020404" pitchFamily="49" charset="0"/>
              <a:buChar char="o"/>
              <a:defRPr/>
            </a:lvl3pPr>
            <a:lvl4pPr marL="1828754" indent="-457189">
              <a:buFont typeface="Courier New" panose="02070309020205020404" pitchFamily="49" charset="0"/>
              <a:buChar char="o"/>
              <a:defRPr/>
            </a:lvl4pPr>
            <a:lvl5pPr marL="2401828" indent="-396865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085851" y="6324600"/>
            <a:ext cx="5543549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0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"Data that makes you go hmmmmm"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2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1"/>
          </a:solidFill>
        </p:spPr>
        <p:txBody>
          <a:bodyPr tIns="91440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143000"/>
            <a:ext cx="7886700" cy="490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189" indent="-457189">
              <a:buFont typeface="Courier New" panose="02070309020205020404" pitchFamily="49" charset="0"/>
              <a:buChar char="o"/>
              <a:defRPr/>
            </a:lvl1pPr>
            <a:lvl2pPr marL="914377" indent="-457189">
              <a:buFont typeface="Courier New" panose="02070309020205020404" pitchFamily="49" charset="0"/>
              <a:buChar char="o"/>
              <a:defRPr/>
            </a:lvl2pPr>
            <a:lvl3pPr marL="1371566" indent="-457189">
              <a:buFont typeface="Courier New" panose="02070309020205020404" pitchFamily="49" charset="0"/>
              <a:buChar char="o"/>
              <a:defRPr/>
            </a:lvl3pPr>
            <a:lvl4pPr marL="1828754" indent="-457189">
              <a:buFont typeface="Courier New" panose="02070309020205020404" pitchFamily="49" charset="0"/>
              <a:buChar char="o"/>
              <a:defRPr/>
            </a:lvl4pPr>
            <a:lvl5pPr marL="2401828" indent="-396865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085851" y="6324600"/>
            <a:ext cx="5543549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0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"Data that makes you go hmmmmm"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2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/>
          <a:lstStyle>
            <a:lvl1pPr marL="457189" indent="-457189">
              <a:buFont typeface="Courier New" panose="02070309020205020404" pitchFamily="49" charset="0"/>
              <a:buChar char="o"/>
              <a:defRPr/>
            </a:lvl1pPr>
            <a:lvl2pPr marL="914377" indent="-457189">
              <a:buFont typeface="Courier New" panose="02070309020205020404" pitchFamily="49" charset="0"/>
              <a:buChar char="o"/>
              <a:defRPr/>
            </a:lvl2pPr>
            <a:lvl3pPr marL="1371566" indent="-457189">
              <a:buFont typeface="Courier New" panose="02070309020205020404" pitchFamily="49" charset="0"/>
              <a:buChar char="o"/>
              <a:defRPr/>
            </a:lvl3pPr>
            <a:lvl4pPr marL="1828754" indent="-457189">
              <a:buFont typeface="Courier New" panose="02070309020205020404" pitchFamily="49" charset="0"/>
              <a:buChar char="o"/>
              <a:defRPr/>
            </a:lvl4pPr>
            <a:lvl5pPr marL="2401828" indent="-396865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447800"/>
            <a:ext cx="8229600" cy="609600"/>
          </a:xfrm>
        </p:spPr>
        <p:txBody>
          <a:bodyPr/>
          <a:lstStyle>
            <a:lvl1pPr algn="ctr">
              <a:buNone/>
              <a:defRPr sz="2400" b="1" i="1" u="sng" baseline="0">
                <a:latin typeface="+mn-lt"/>
              </a:defRPr>
            </a:lvl1pPr>
          </a:lstStyle>
          <a:p>
            <a:pPr lvl="0"/>
            <a:r>
              <a:rPr lang="en-US" sz="2400" b="1" i="1" u="sng" dirty="0">
                <a:latin typeface="+mj-lt"/>
              </a:rPr>
              <a:t>Subtitle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085851" y="6324600"/>
            <a:ext cx="5467349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0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"Data that makes you go hmmmmm"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085851" y="6324600"/>
            <a:ext cx="5543549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0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"Data that makes you go hmmmmm"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8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idx="1" hasCustomPrompt="1"/>
          </p:nvPr>
        </p:nvSpPr>
        <p:spPr>
          <a:xfrm>
            <a:off x="685800" y="1524000"/>
            <a:ext cx="7772400" cy="4495800"/>
          </a:xfrm>
        </p:spPr>
        <p:txBody>
          <a:bodyPr numCol="2"/>
          <a:lstStyle>
            <a:lvl1pPr marL="457189" indent="-457189">
              <a:buFont typeface="Courier New" panose="02070309020205020404" pitchFamily="49" charset="0"/>
              <a:buChar char="o"/>
              <a:defRPr/>
            </a:lvl1pPr>
            <a:lvl2pPr marL="914377" indent="-457189">
              <a:buFont typeface="Courier New" panose="02070309020205020404" pitchFamily="49" charset="0"/>
              <a:buChar char="o"/>
              <a:defRPr/>
            </a:lvl2pPr>
            <a:lvl3pPr marL="1371566" indent="-457189">
              <a:buFont typeface="Courier New" panose="02070309020205020404" pitchFamily="49" charset="0"/>
              <a:buChar char="o"/>
              <a:defRPr/>
            </a:lvl3pPr>
          </a:lstStyle>
          <a:p>
            <a:pPr>
              <a:buNone/>
            </a:pPr>
            <a:r>
              <a:rPr lang="en-US" dirty="0"/>
              <a:t>Column One</a:t>
            </a:r>
          </a:p>
          <a:p>
            <a:r>
              <a:rPr lang="en-US" dirty="0"/>
              <a:t>1</a:t>
            </a:r>
          </a:p>
          <a:p>
            <a:pPr lvl="1"/>
            <a:r>
              <a:rPr lang="en-US" dirty="0"/>
              <a:t>a</a:t>
            </a:r>
          </a:p>
          <a:p>
            <a:pPr lvl="1"/>
            <a:r>
              <a:rPr lang="en-US" dirty="0"/>
              <a:t>b</a:t>
            </a:r>
          </a:p>
          <a:p>
            <a:pPr lvl="2"/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Ii</a:t>
            </a:r>
          </a:p>
          <a:p>
            <a:pPr>
              <a:buNone/>
            </a:pPr>
            <a:r>
              <a:rPr lang="en-US" dirty="0"/>
              <a:t>Column Two</a:t>
            </a:r>
          </a:p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57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 userDrawn="1">
            <p:ph idx="1" hasCustomPrompt="1"/>
          </p:nvPr>
        </p:nvSpPr>
        <p:spPr>
          <a:xfrm>
            <a:off x="457200" y="2209800"/>
            <a:ext cx="8153400" cy="3810000"/>
          </a:xfrm>
        </p:spPr>
        <p:txBody>
          <a:bodyPr numCol="2"/>
          <a:lstStyle>
            <a:lvl1pPr marL="457189" indent="-457189">
              <a:buFont typeface="Courier New" panose="02070309020205020404" pitchFamily="49" charset="0"/>
              <a:buChar char="o"/>
              <a:defRPr/>
            </a:lvl1pPr>
            <a:lvl2pPr marL="914377" indent="-457189">
              <a:buFont typeface="Courier New" panose="02070309020205020404" pitchFamily="49" charset="0"/>
              <a:buChar char="o"/>
              <a:defRPr/>
            </a:lvl2pPr>
            <a:lvl3pPr marL="1371566" indent="-457189">
              <a:buFont typeface="Courier New" panose="02070309020205020404" pitchFamily="49" charset="0"/>
              <a:buChar char="o"/>
              <a:defRPr/>
            </a:lvl3pPr>
          </a:lstStyle>
          <a:p>
            <a:pPr>
              <a:buNone/>
            </a:pPr>
            <a:r>
              <a:rPr lang="en-US" dirty="0"/>
              <a:t>Column One</a:t>
            </a:r>
          </a:p>
          <a:p>
            <a:r>
              <a:rPr lang="en-US" dirty="0"/>
              <a:t>1</a:t>
            </a:r>
          </a:p>
          <a:p>
            <a:pPr lvl="1"/>
            <a:r>
              <a:rPr lang="en-US" dirty="0"/>
              <a:t>a</a:t>
            </a:r>
          </a:p>
          <a:p>
            <a:pPr lvl="1"/>
            <a:r>
              <a:rPr lang="en-US" dirty="0"/>
              <a:t>b</a:t>
            </a:r>
          </a:p>
          <a:p>
            <a:pPr lvl="2"/>
            <a:r>
              <a:rPr lang="en-US" dirty="0" err="1"/>
              <a:t>i</a:t>
            </a:r>
            <a:endParaRPr lang="en-US" dirty="0"/>
          </a:p>
          <a:p>
            <a:pPr lvl="2"/>
            <a:r>
              <a:rPr lang="en-US" dirty="0"/>
              <a:t>Ii</a:t>
            </a:r>
          </a:p>
          <a:p>
            <a:pPr lvl="2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Column Two</a:t>
            </a:r>
          </a:p>
          <a:p>
            <a:r>
              <a:rPr lang="en-US" dirty="0"/>
              <a:t>2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447800"/>
            <a:ext cx="8305800" cy="609600"/>
          </a:xfrm>
        </p:spPr>
        <p:txBody>
          <a:bodyPr/>
          <a:lstStyle>
            <a:lvl1pPr algn="ctr">
              <a:buNone/>
              <a:defRPr sz="2400" b="1" i="1" u="sng">
                <a:latin typeface="+mj-lt"/>
              </a:defRPr>
            </a:lvl1pPr>
          </a:lstStyle>
          <a:p>
            <a:pPr lvl="0"/>
            <a:r>
              <a:rPr lang="en-US" sz="2400" b="1" i="1" u="sng" dirty="0">
                <a:latin typeface="+mj-lt"/>
              </a:rPr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7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365760" tIns="91440" rIns="36576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2940" y="1143000"/>
            <a:ext cx="7818120" cy="490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731520" y="6324600"/>
            <a:ext cx="35433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 anchorCtr="0">
            <a:normAutofit/>
          </a:bodyPr>
          <a:lstStyle/>
          <a:p>
            <a:pPr algn="r">
              <a:defRPr/>
            </a:pPr>
            <a:fld id="{C08E5819-54B1-418D-9241-92F644D79DBB}" type="slidenum">
              <a:rPr lang="en-US" sz="14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 algn="r">
                <a:defRPr/>
              </a:pPr>
              <a:t>‹#›</a:t>
            </a:fld>
            <a:r>
              <a:rPr lang="en-US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|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085851" y="6324600"/>
            <a:ext cx="5543549" cy="365760"/>
          </a:xfrm>
          <a:prstGeom prst="rect">
            <a:avLst/>
          </a:prstGeom>
          <a:ln/>
        </p:spPr>
        <p:txBody>
          <a:bodyPr anchor="ctr" anchorCtr="0">
            <a:normAutofit/>
          </a:bodyPr>
          <a:lstStyle>
            <a:lvl1pPr algn="l">
              <a:defRPr sz="1400" b="0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"Data that makes you go hmmmmm"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520" y="6271286"/>
            <a:ext cx="995880" cy="510514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662940" y="6244862"/>
            <a:ext cx="7818120" cy="0"/>
          </a:xfrm>
          <a:prstGeom prst="line">
            <a:avLst/>
          </a:prstGeom>
          <a:ln w="1270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8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32" r:id="rId3"/>
    <p:sldLayoutId id="2147483728" r:id="rId4"/>
    <p:sldLayoutId id="2147483729" r:id="rId5"/>
    <p:sldLayoutId id="2147483716" r:id="rId6"/>
    <p:sldLayoutId id="2147483717" r:id="rId7"/>
    <p:sldLayoutId id="2147483718" r:id="rId8"/>
    <p:sldLayoutId id="2147483719" r:id="rId9"/>
    <p:sldLayoutId id="2147483721" r:id="rId10"/>
    <p:sldLayoutId id="2147483731" r:id="rId11"/>
    <p:sldLayoutId id="2147483730" r:id="rId12"/>
    <p:sldLayoutId id="2147483733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0" cap="all" normalizeH="0" baseline="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Georgia" pitchFamily="18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4000" b="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457189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800">
          <a:solidFill>
            <a:schemeClr val="tx1"/>
          </a:solidFill>
          <a:latin typeface="+mn-lt"/>
        </a:defRPr>
      </a:lvl2pPr>
      <a:lvl3pPr marL="1371566" indent="-457189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800">
          <a:solidFill>
            <a:schemeClr val="tx1"/>
          </a:solidFill>
          <a:latin typeface="+mn-lt"/>
        </a:defRPr>
      </a:lvl3pPr>
      <a:lvl4pPr marL="1828754" indent="-457189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400">
          <a:solidFill>
            <a:schemeClr val="tx1"/>
          </a:solidFill>
          <a:latin typeface="+mn-lt"/>
        </a:defRPr>
      </a:lvl4pPr>
      <a:lvl5pPr marL="2401828" indent="-396865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tabLst>
          <a:tab pos="2401828" algn="l"/>
        </a:tabLst>
        <a:defRPr sz="24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OTDMUG Meeting </a:t>
            </a:r>
            <a:r>
              <a:rPr lang="en-US" sz="3200" b="1" dirty="0"/>
              <a:t>• Sept 14,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8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Goals/needs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334000"/>
          </a:xfrm>
        </p:spPr>
        <p:txBody>
          <a:bodyPr/>
          <a:lstStyle/>
          <a:p>
            <a:pPr lvl="1"/>
            <a:r>
              <a:rPr lang="en-US" sz="2400" b="1" dirty="0"/>
              <a:t>Goals/Needs</a:t>
            </a:r>
          </a:p>
          <a:p>
            <a:pPr lvl="2"/>
            <a:r>
              <a:rPr lang="en-US" sz="2000" b="1" dirty="0" err="1"/>
              <a:t>Screenline</a:t>
            </a:r>
            <a:r>
              <a:rPr lang="en-US" sz="2000" b="1" dirty="0"/>
              <a:t>/Cordon Line Counts</a:t>
            </a:r>
          </a:p>
          <a:p>
            <a:pPr lvl="3"/>
            <a:r>
              <a:rPr lang="en-US" sz="1400" dirty="0"/>
              <a:t>ODOT to collect up to 4,500 counts for this effort in 2019, 2020 and 2021.</a:t>
            </a:r>
          </a:p>
          <a:p>
            <a:pPr lvl="3"/>
            <a:r>
              <a:rPr lang="en-US" sz="1400" dirty="0"/>
              <a:t>Traffic Monitoring working with Modeling and Forecasting to </a:t>
            </a:r>
            <a:r>
              <a:rPr lang="en-US" sz="1400" dirty="0" err="1"/>
              <a:t>indentify</a:t>
            </a:r>
            <a:r>
              <a:rPr lang="en-US" sz="1400" dirty="0"/>
              <a:t>.</a:t>
            </a:r>
          </a:p>
          <a:p>
            <a:pPr lvl="2"/>
            <a:r>
              <a:rPr lang="en-US" sz="2000" b="1" dirty="0"/>
              <a:t>HPMS Collector Routes</a:t>
            </a:r>
          </a:p>
          <a:p>
            <a:pPr lvl="3"/>
            <a:r>
              <a:rPr lang="en-US" sz="1400" dirty="0"/>
              <a:t>ODOT asked MPO’s to count in the urban areas:</a:t>
            </a:r>
          </a:p>
          <a:p>
            <a:pPr marL="1371565" lvl="3" indent="0">
              <a:buNone/>
            </a:pPr>
            <a:endParaRPr lang="en-US" sz="1400" dirty="0"/>
          </a:p>
          <a:p>
            <a:pPr lvl="3"/>
            <a:endParaRPr lang="en-US" sz="1600" b="1" dirty="0"/>
          </a:p>
          <a:p>
            <a:pPr lvl="3"/>
            <a:endParaRPr lang="en-US" sz="1600" b="1" dirty="0"/>
          </a:p>
          <a:p>
            <a:pPr lvl="3"/>
            <a:endParaRPr lang="en-US" sz="1600" b="1" dirty="0"/>
          </a:p>
          <a:p>
            <a:pPr lvl="3"/>
            <a:endParaRPr lang="en-US" sz="1600" b="1" dirty="0"/>
          </a:p>
          <a:p>
            <a:pPr lvl="3"/>
            <a:endParaRPr lang="en-US" sz="1600" b="1" dirty="0"/>
          </a:p>
          <a:p>
            <a:pPr lvl="3"/>
            <a:endParaRPr lang="en-US" sz="1600" b="1" dirty="0"/>
          </a:p>
          <a:p>
            <a:pPr lvl="3"/>
            <a:endParaRPr lang="en-US" sz="1600" dirty="0"/>
          </a:p>
          <a:p>
            <a:pPr lvl="3"/>
            <a:r>
              <a:rPr lang="en-US" sz="1600" dirty="0"/>
              <a:t>Is anyone collecting this data?</a:t>
            </a:r>
          </a:p>
          <a:p>
            <a:pPr lvl="3"/>
            <a:r>
              <a:rPr lang="en-US" sz="1600" dirty="0"/>
              <a:t>The locations need to be re-evaluated.  Original numbers are high.</a:t>
            </a:r>
          </a:p>
          <a:p>
            <a:pPr marL="457188" lvl="1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151991"/>
              </p:ext>
            </p:extLst>
          </p:nvPr>
        </p:nvGraphicFramePr>
        <p:xfrm>
          <a:off x="1066800" y="3048000"/>
          <a:ext cx="1828800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0778">
                  <a:extLst>
                    <a:ext uri="{9D8B030D-6E8A-4147-A177-3AD203B41FA5}">
                      <a16:colId xmlns:a16="http://schemas.microsoft.com/office/drawing/2014/main" val="1014975974"/>
                    </a:ext>
                  </a:extLst>
                </a:gridCol>
                <a:gridCol w="798022">
                  <a:extLst>
                    <a:ext uri="{9D8B030D-6E8A-4147-A177-3AD203B41FA5}">
                      <a16:colId xmlns:a16="http://schemas.microsoft.com/office/drawing/2014/main" val="1287277776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Allen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36656942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Butler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920522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Clark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239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448426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Belmont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7380635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Cuyahoga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569675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Delaware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3334697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Erie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924197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Franklin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2310777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Geauga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3109649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Greene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947072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90143"/>
              </p:ext>
            </p:extLst>
          </p:nvPr>
        </p:nvGraphicFramePr>
        <p:xfrm>
          <a:off x="3625850" y="3048000"/>
          <a:ext cx="1828800" cy="213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0778">
                  <a:extLst>
                    <a:ext uri="{9D8B030D-6E8A-4147-A177-3AD203B41FA5}">
                      <a16:colId xmlns:a16="http://schemas.microsoft.com/office/drawing/2014/main" val="2810143241"/>
                    </a:ext>
                  </a:extLst>
                </a:gridCol>
                <a:gridCol w="798022">
                  <a:extLst>
                    <a:ext uri="{9D8B030D-6E8A-4147-A177-3AD203B41FA5}">
                      <a16:colId xmlns:a16="http://schemas.microsoft.com/office/drawing/2014/main" val="4215212977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Hamilton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2868954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Jefferson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5719110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Lake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87883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Licking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209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2927923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Lorain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613193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Lucas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670471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Mahoning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8644746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Medina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58654764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Miami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64614018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Montgomery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932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505891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548216"/>
              </p:ext>
            </p:extLst>
          </p:nvPr>
        </p:nvGraphicFramePr>
        <p:xfrm>
          <a:off x="6068786" y="3048000"/>
          <a:ext cx="1778000" cy="2133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2145">
                  <a:extLst>
                    <a:ext uri="{9D8B030D-6E8A-4147-A177-3AD203B41FA5}">
                      <a16:colId xmlns:a16="http://schemas.microsoft.com/office/drawing/2014/main" val="2149974578"/>
                    </a:ext>
                  </a:extLst>
                </a:gridCol>
                <a:gridCol w="775855">
                  <a:extLst>
                    <a:ext uri="{9D8B030D-6E8A-4147-A177-3AD203B41FA5}">
                      <a16:colId xmlns:a16="http://schemas.microsoft.com/office/drawing/2014/main" val="2823909151"/>
                    </a:ext>
                  </a:extLst>
                </a:gridCol>
              </a:tblGrid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Portage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4886671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Richland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29004744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Stark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736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9852621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Summit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667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8094186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Trumbull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90556712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Warren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10703643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Washington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03557544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Wood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8412002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10993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90124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4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334000"/>
          </a:xfrm>
        </p:spPr>
        <p:txBody>
          <a:bodyPr/>
          <a:lstStyle/>
          <a:p>
            <a:pPr lvl="1"/>
            <a:r>
              <a:rPr lang="en-US" sz="2400" b="1" dirty="0"/>
              <a:t>Eliminate double counting</a:t>
            </a:r>
          </a:p>
          <a:p>
            <a:pPr lvl="2"/>
            <a:r>
              <a:rPr lang="en-US" sz="2000" b="1" dirty="0"/>
              <a:t>Share count locations</a:t>
            </a:r>
          </a:p>
          <a:p>
            <a:pPr lvl="3"/>
            <a:r>
              <a:rPr lang="en-US" sz="1600" b="1" dirty="0"/>
              <a:t>Anyone collecting data regularly on the state system (IR, US, SR)?</a:t>
            </a:r>
          </a:p>
          <a:p>
            <a:pPr lvl="3"/>
            <a:r>
              <a:rPr lang="en-US" sz="1600" b="1" dirty="0"/>
              <a:t>Local counts being collected on a cycle help the most.</a:t>
            </a:r>
          </a:p>
          <a:p>
            <a:pPr lvl="2"/>
            <a:r>
              <a:rPr lang="en-US" sz="2000" b="1" dirty="0"/>
              <a:t>Springfield example – Melanie </a:t>
            </a:r>
            <a:r>
              <a:rPr lang="en-US" sz="2000" b="1" dirty="0" err="1"/>
              <a:t>Runkel</a:t>
            </a:r>
            <a:endParaRPr lang="en-US" sz="2000" b="1" dirty="0"/>
          </a:p>
          <a:p>
            <a:pPr lvl="1"/>
            <a:endParaRPr lang="en-US" sz="2000" b="1" dirty="0"/>
          </a:p>
          <a:p>
            <a:pPr lvl="1"/>
            <a:r>
              <a:rPr lang="en-US" sz="2000" b="1" dirty="0"/>
              <a:t>Share Data</a:t>
            </a:r>
          </a:p>
          <a:p>
            <a:pPr lvl="2"/>
            <a:r>
              <a:rPr lang="en-US" sz="2000" b="1" dirty="0"/>
              <a:t>ODOT using the MS2 system.</a:t>
            </a:r>
          </a:p>
          <a:p>
            <a:pPr lvl="3"/>
            <a:r>
              <a:rPr lang="en-US" sz="1600" b="1" dirty="0"/>
              <a:t>3 scenarios</a:t>
            </a:r>
          </a:p>
          <a:p>
            <a:pPr lvl="3"/>
            <a:r>
              <a:rPr lang="en-US" sz="1600" b="1" dirty="0"/>
              <a:t>Those with MS2/Keeping MS2.</a:t>
            </a:r>
          </a:p>
          <a:p>
            <a:pPr lvl="4"/>
            <a:r>
              <a:rPr lang="en-US" sz="1600" b="1" dirty="0"/>
              <a:t>Toledo example – Lisa Householder.</a:t>
            </a:r>
          </a:p>
          <a:p>
            <a:pPr lvl="4"/>
            <a:r>
              <a:rPr lang="en-US" sz="1600" b="1" dirty="0"/>
              <a:t>Will revolve around 2 different station ID’s. (ODOT and MPO)</a:t>
            </a:r>
          </a:p>
          <a:p>
            <a:pPr lvl="3"/>
            <a:r>
              <a:rPr lang="en-US" sz="1600" b="1" dirty="0"/>
              <a:t>Those without MS2</a:t>
            </a:r>
          </a:p>
          <a:p>
            <a:pPr lvl="4"/>
            <a:r>
              <a:rPr lang="en-US" sz="1600" b="1" dirty="0"/>
              <a:t>We would prefer that you use our system for processing.</a:t>
            </a:r>
          </a:p>
          <a:p>
            <a:pPr marL="2004963" lvl="4" indent="0">
              <a:buNone/>
            </a:pPr>
            <a:endParaRPr lang="en-US" sz="1200" b="1" dirty="0"/>
          </a:p>
          <a:p>
            <a:pPr marL="4571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0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data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4400"/>
            <a:ext cx="7886700" cy="5334000"/>
          </a:xfrm>
        </p:spPr>
        <p:txBody>
          <a:bodyPr/>
          <a:lstStyle/>
          <a:p>
            <a:pPr lvl="1"/>
            <a:endParaRPr lang="en-US" sz="1600" b="1" dirty="0"/>
          </a:p>
          <a:p>
            <a:pPr lvl="4"/>
            <a:r>
              <a:rPr lang="en-US" sz="1600" b="1" dirty="0"/>
              <a:t>Brings some consistency to the data</a:t>
            </a:r>
          </a:p>
          <a:p>
            <a:pPr lvl="4"/>
            <a:r>
              <a:rPr lang="en-US" sz="1600" b="1" dirty="0"/>
              <a:t>Allows for QC check</a:t>
            </a:r>
          </a:p>
          <a:p>
            <a:pPr lvl="4"/>
            <a:r>
              <a:rPr lang="en-US" sz="1600" b="1" dirty="0"/>
              <a:t>Seasonal adjustment</a:t>
            </a:r>
          </a:p>
          <a:p>
            <a:pPr lvl="4"/>
            <a:r>
              <a:rPr lang="en-US" sz="1600" b="1" dirty="0"/>
              <a:t>Annual adjustment</a:t>
            </a:r>
          </a:p>
          <a:p>
            <a:pPr lvl="4"/>
            <a:r>
              <a:rPr lang="en-US" sz="1600" b="1" dirty="0"/>
              <a:t>Allows you to add new data to existing count locations</a:t>
            </a:r>
          </a:p>
          <a:p>
            <a:pPr lvl="3"/>
            <a:endParaRPr lang="en-US" sz="1600" b="1" dirty="0"/>
          </a:p>
          <a:p>
            <a:pPr lvl="3"/>
            <a:r>
              <a:rPr lang="en-US" sz="1600" b="1" dirty="0"/>
              <a:t>Those without MS2 System/Don’t want to use the ODOT System.</a:t>
            </a:r>
          </a:p>
          <a:p>
            <a:pPr lvl="2"/>
            <a:endParaRPr lang="en-US" sz="2000" b="1" dirty="0"/>
          </a:p>
          <a:p>
            <a:pPr lvl="2"/>
            <a:r>
              <a:rPr lang="en-US" sz="2000" b="1" dirty="0"/>
              <a:t>Work towards an annual process.</a:t>
            </a:r>
          </a:p>
          <a:p>
            <a:pPr lvl="3"/>
            <a:r>
              <a:rPr lang="en-US" sz="1600" b="1" dirty="0"/>
              <a:t>ODOT needs data from the previous year by the end of January.</a:t>
            </a:r>
          </a:p>
          <a:p>
            <a:pPr marL="1371565" lvl="3" indent="0">
              <a:buNone/>
            </a:pPr>
            <a:endParaRPr lang="en-US" sz="1600" b="1" dirty="0"/>
          </a:p>
          <a:p>
            <a:pPr lvl="2"/>
            <a:r>
              <a:rPr lang="en-US" sz="2000" b="1" dirty="0"/>
              <a:t>ODOT will be coordinating with of your agencies individually.</a:t>
            </a:r>
          </a:p>
          <a:p>
            <a:pPr lvl="3"/>
            <a:r>
              <a:rPr lang="en-US" sz="1600" b="1" dirty="0"/>
              <a:t>Meetings to be set-up over within the next month.</a:t>
            </a:r>
          </a:p>
          <a:p>
            <a:pPr marL="1371565" lvl="3" indent="0">
              <a:buNone/>
            </a:pPr>
            <a:endParaRPr lang="en-US" sz="1600" b="1" dirty="0"/>
          </a:p>
          <a:p>
            <a:pPr lvl="4"/>
            <a:endParaRPr lang="en-US" sz="1200" b="1" dirty="0"/>
          </a:p>
          <a:p>
            <a:pPr marL="1371565" lvl="3" indent="0">
              <a:buNone/>
            </a:pPr>
            <a:endParaRPr lang="en-US" sz="1400" dirty="0"/>
          </a:p>
          <a:p>
            <a:pPr lvl="3"/>
            <a:endParaRPr lang="en-US" sz="1600" b="1" dirty="0"/>
          </a:p>
          <a:p>
            <a:pPr lvl="3"/>
            <a:endParaRPr lang="en-US" sz="1600" b="1" dirty="0"/>
          </a:p>
          <a:p>
            <a:pPr lvl="3"/>
            <a:endParaRPr lang="en-US" sz="1600" b="1" dirty="0"/>
          </a:p>
          <a:p>
            <a:pPr lvl="3"/>
            <a:endParaRPr lang="en-US" sz="1600" b="1" dirty="0"/>
          </a:p>
          <a:p>
            <a:pPr lvl="3"/>
            <a:endParaRPr lang="en-US" sz="1600" b="1" dirty="0"/>
          </a:p>
          <a:p>
            <a:pPr lvl="3"/>
            <a:endParaRPr lang="en-US" sz="1600" b="1" dirty="0"/>
          </a:p>
          <a:p>
            <a:pPr lvl="3"/>
            <a:endParaRPr lang="en-US" sz="1600" dirty="0"/>
          </a:p>
          <a:p>
            <a:pPr lvl="3"/>
            <a:endParaRPr lang="en-US" sz="1600" dirty="0"/>
          </a:p>
          <a:p>
            <a:pPr marL="4571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9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02710" y="1943100"/>
            <a:ext cx="2738587" cy="2971800"/>
          </a:xfrm>
          <a:prstGeom prst="roundRect">
            <a:avLst>
              <a:gd name="adj" fmla="val 11102"/>
            </a:avLst>
          </a:prstGeom>
          <a:solidFill>
            <a:schemeClr val="tx2"/>
          </a:solidFill>
          <a:ln w="1968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>
                <a:latin typeface="Franklin Gothic Demi" panose="020B0703020102020204" pitchFamily="34" charset="0"/>
              </a:rPr>
              <a:t>?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53538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DOT Master - Business Card Look">
  <a:themeElements>
    <a:clrScheme name="Custom 1">
      <a:dk1>
        <a:srgbClr val="000000"/>
      </a:dk1>
      <a:lt1>
        <a:sysClr val="window" lastClr="FFFFFF"/>
      </a:lt1>
      <a:dk2>
        <a:srgbClr val="009969"/>
      </a:dk2>
      <a:lt2>
        <a:srgbClr val="D6D2C4"/>
      </a:lt2>
      <a:accent1>
        <a:srgbClr val="1F2A44"/>
      </a:accent1>
      <a:accent2>
        <a:srgbClr val="00B5E2"/>
      </a:accent2>
      <a:accent3>
        <a:srgbClr val="DC582A"/>
      </a:accent3>
      <a:accent4>
        <a:srgbClr val="9E2A2B"/>
      </a:accent4>
      <a:accent5>
        <a:srgbClr val="D7C826"/>
      </a:accent5>
      <a:accent6>
        <a:srgbClr val="F68D2E"/>
      </a:accent6>
      <a:hlink>
        <a:srgbClr val="40BAC8"/>
      </a:hlink>
      <a:folHlink>
        <a:srgbClr val="152F5F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DOT-4by3 Dark ZephyrDot Template.potx" id="{3BD62AAE-DD6A-464A-9DA4-C36487495AC3}" vid="{00979CE3-7771-4551-970D-5C2719861C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8E279CDA86804FBDAAEE66E36F0FB0" ma:contentTypeVersion="1" ma:contentTypeDescription="Create a new document." ma:contentTypeScope="" ma:versionID="43202aa8ff8312f36ee1aed502b024b7">
  <xsd:schema xmlns:xsd="http://www.w3.org/2001/XMLSchema" xmlns:xs="http://www.w3.org/2001/XMLSchema" xmlns:p="http://schemas.microsoft.com/office/2006/metadata/properties" xmlns:ns2="f78f6485-d866-47f2-8ebc-7a2b1bdbd3a3" targetNamespace="http://schemas.microsoft.com/office/2006/metadata/properties" ma:root="true" ma:fieldsID="097235a341eeb17de0cae88af07512ad" ns2:_="">
    <xsd:import namespace="f78f6485-d866-47f2-8ebc-7a2b1bdbd3a3"/>
    <xsd:element name="properties">
      <xsd:complexType>
        <xsd:sequence>
          <xsd:element name="documentManagement">
            <xsd:complexType>
              <xsd:all>
                <xsd:element ref="ns2:Topi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8f6485-d866-47f2-8ebc-7a2b1bdbd3a3" elementFormDefault="qualified">
    <xsd:import namespace="http://schemas.microsoft.com/office/2006/documentManagement/types"/>
    <xsd:import namespace="http://schemas.microsoft.com/office/infopath/2007/PartnerControls"/>
    <xsd:element name="Topic" ma:index="8" nillable="true" ma:displayName="Topic" ma:format="Dropdown" ma:internalName="Topic">
      <xsd:simpleType>
        <xsd:union memberTypes="dms:Text">
          <xsd:simpleType>
            <xsd:restriction base="dms:Choice">
              <xsd:enumeration value="CALENDARS"/>
              <xsd:enumeration value="OFFER LETTERS"/>
              <xsd:enumeration value="PRESENTATIONS"/>
              <xsd:enumeration value="MISCELLANEOUS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opic xmlns="f78f6485-d866-47f2-8ebc-7a2b1bdbd3a3">PRESENTATIONS</Topic>
  </documentManagement>
</p:properties>
</file>

<file path=customXml/itemProps1.xml><?xml version="1.0" encoding="utf-8"?>
<ds:datastoreItem xmlns:ds="http://schemas.openxmlformats.org/officeDocument/2006/customXml" ds:itemID="{FF74D340-8406-4DD4-A627-F9B13BC4C1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1191A9-0F67-4A7E-B545-5B62BDB921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8f6485-d866-47f2-8ebc-7a2b1bdbd3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BC61EB-F99C-416A-973D-C4819452716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78f6485-d866-47f2-8ebc-7a2b1bdbd3a3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ODOT-4by3 Dark ZephyrDot Template</Template>
  <TotalTime>1767</TotalTime>
  <Words>312</Words>
  <Application>Microsoft Office PowerPoint</Application>
  <PresentationFormat>On-screen Show (4:3)</PresentationFormat>
  <Paragraphs>124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Franklin Gothic Demi</vt:lpstr>
      <vt:lpstr>Georgia</vt:lpstr>
      <vt:lpstr>Trebuchet MS</vt:lpstr>
      <vt:lpstr>ODOT Master - Business Card Look</vt:lpstr>
      <vt:lpstr>OTDMUG Meeting • Sept 14, 2018</vt:lpstr>
      <vt:lpstr>Goals/needs</vt:lpstr>
      <vt:lpstr>Coordinate data Collection</vt:lpstr>
      <vt:lpstr>Coordinate data Collection</vt:lpstr>
      <vt:lpstr>Questions</vt:lpstr>
    </vt:vector>
  </TitlesOfParts>
  <Company>Ohio Dept.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Traffic Monitoring</dc:title>
  <dc:creator>Anthony Stevens</dc:creator>
  <cp:lastModifiedBy>Gardner, David</cp:lastModifiedBy>
  <cp:revision>79</cp:revision>
  <cp:lastPrinted>2017-01-30T16:29:08Z</cp:lastPrinted>
  <dcterms:created xsi:type="dcterms:W3CDTF">2018-04-30T11:21:34Z</dcterms:created>
  <dcterms:modified xsi:type="dcterms:W3CDTF">2018-09-14T13:05:30Z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0x010100108E279CDA86804FBDAAEE66E36F0FB0</vt:lpwstr>
  </property>
  <property fmtid="{D5CDD505-2E9C-101B-9397-08002B2CF9AE}" pid="3" name="Thumb">
    <vt:lpwstr>http://portal.dot.state.oh.us/Divisions/Communications/images1/PowerPoint.gifODOT Powerpoint Template as of February 3, 2009</vt:lpwstr>
  </property>
  <property fmtid="{D5CDD505-2E9C-101B-9397-08002B2CF9AE}" pid="4" name="Order">
    <vt:r8>3700</vt:r8>
  </property>
  <property fmtid="{D5CDD505-2E9C-101B-9397-08002B2CF9AE}" pid="5" name="PublishingRollupImage">
    <vt:lpwstr>&lt;img alt="PowerPoint" border="0" src="/Divisions/Communications/images1/PowerPoint.gif" style="BORDER: 0px solid; "&gt;</vt:lpwstr>
  </property>
  <property fmtid="{D5CDD505-2E9C-101B-9397-08002B2CF9AE}" pid="6" name="Images">
    <vt:lpwstr>Documents</vt:lpwstr>
  </property>
  <property fmtid="{D5CDD505-2E9C-101B-9397-08002B2CF9AE}" pid="7" name="vti_description">
    <vt:lpwstr/>
  </property>
</Properties>
</file>