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0"/>
  </p:notesMasterIdLst>
  <p:handoutMasterIdLst>
    <p:handoutMasterId r:id="rId41"/>
  </p:handoutMasterIdLst>
  <p:sldIdLst>
    <p:sldId id="318" r:id="rId5"/>
    <p:sldId id="637" r:id="rId6"/>
    <p:sldId id="638" r:id="rId7"/>
    <p:sldId id="639" r:id="rId8"/>
    <p:sldId id="842" r:id="rId9"/>
    <p:sldId id="843" r:id="rId10"/>
    <p:sldId id="380" r:id="rId11"/>
    <p:sldId id="841" r:id="rId12"/>
    <p:sldId id="411" r:id="rId13"/>
    <p:sldId id="845" r:id="rId14"/>
    <p:sldId id="844" r:id="rId15"/>
    <p:sldId id="388" r:id="rId16"/>
    <p:sldId id="829" r:id="rId17"/>
    <p:sldId id="408" r:id="rId18"/>
    <p:sldId id="421" r:id="rId19"/>
    <p:sldId id="690" r:id="rId20"/>
    <p:sldId id="833" r:id="rId21"/>
    <p:sldId id="413" r:id="rId22"/>
    <p:sldId id="835" r:id="rId23"/>
    <p:sldId id="689" r:id="rId24"/>
    <p:sldId id="821" r:id="rId25"/>
    <p:sldId id="389" r:id="rId26"/>
    <p:sldId id="823" r:id="rId27"/>
    <p:sldId id="824" r:id="rId28"/>
    <p:sldId id="828" r:id="rId29"/>
    <p:sldId id="840" r:id="rId30"/>
    <p:sldId id="839" r:id="rId31"/>
    <p:sldId id="832" r:id="rId32"/>
    <p:sldId id="432" r:id="rId33"/>
    <p:sldId id="691" r:id="rId34"/>
    <p:sldId id="834" r:id="rId35"/>
    <p:sldId id="687" r:id="rId36"/>
    <p:sldId id="685" r:id="rId37"/>
    <p:sldId id="686" r:id="rId38"/>
    <p:sldId id="315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64">
          <p15:clr>
            <a:srgbClr val="A4A3A4"/>
          </p15:clr>
        </p15:guide>
        <p15:guide id="2" pos="5457">
          <p15:clr>
            <a:srgbClr val="A4A3A4"/>
          </p15:clr>
        </p15:guide>
        <p15:guide id="3" pos="30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26"/>
    <a:srgbClr val="48484A"/>
    <a:srgbClr val="DCDDDE"/>
    <a:srgbClr val="B1B3B6"/>
    <a:srgbClr val="77787B"/>
    <a:srgbClr val="BA1222"/>
    <a:srgbClr val="524D85"/>
    <a:srgbClr val="FFC20E"/>
    <a:srgbClr val="63AF5E"/>
    <a:srgbClr val="75BE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60"/>
  </p:normalViewPr>
  <p:slideViewPr>
    <p:cSldViewPr snapToGrid="0">
      <p:cViewPr varScale="1">
        <p:scale>
          <a:sx n="69" d="100"/>
          <a:sy n="69" d="100"/>
        </p:scale>
        <p:origin x="958" y="34"/>
      </p:cViewPr>
      <p:guideLst>
        <p:guide orient="horz" pos="4264"/>
        <p:guide pos="5457"/>
        <p:guide pos="30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BB3D4B-E7F6-4A42-853B-40C1A88C262E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7C7C1A-D5B2-4BB7-A8A5-88681A8C6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3649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686A57-3D42-1746-A4F9-9BA3F9944E9C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46EF74-4753-DA47-9B34-F93D23E42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006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6EF74-4753-DA47-9B34-F93D23E42F5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2235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6EF74-4753-DA47-9B34-F93D23E42F5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0453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6EF74-4753-DA47-9B34-F93D23E42F5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6960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6EF74-4753-DA47-9B34-F93D23E42F5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5549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6EF74-4753-DA47-9B34-F93D23E42F5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299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6EF74-4753-DA47-9B34-F93D23E42F5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459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6EF74-4753-DA47-9B34-F93D23E42F5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198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6EF74-4753-DA47-9B34-F93D23E42F5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94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6EF74-4753-DA47-9B34-F93D23E42F5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368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6EF74-4753-DA47-9B34-F93D23E42F5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1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6EF74-4753-DA47-9B34-F93D23E42F5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512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6EF74-4753-DA47-9B34-F93D23E42F5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783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46EF74-4753-DA47-9B34-F93D23E42F5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816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0" y="-6968"/>
            <a:ext cx="9153292" cy="6864968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259844" y="2950340"/>
            <a:ext cx="4938712" cy="934919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56" y="3094355"/>
            <a:ext cx="2419518" cy="687652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3105823" y="2950340"/>
            <a:ext cx="0" cy="1794016"/>
          </a:xfrm>
          <a:prstGeom prst="line">
            <a:avLst/>
          </a:prstGeom>
          <a:ln w="190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3259844" y="4372053"/>
            <a:ext cx="4938712" cy="27554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rgbClr val="F68B1F"/>
                </a:solidFill>
              </a:defRPr>
            </a:lvl1pPr>
            <a:lvl2pPr marL="457200" indent="0">
              <a:buNone/>
              <a:defRPr sz="1200">
                <a:solidFill>
                  <a:srgbClr val="F48024"/>
                </a:solidFill>
              </a:defRPr>
            </a:lvl2pPr>
            <a:lvl3pPr marL="914400" indent="0">
              <a:buNone/>
              <a:defRPr sz="1200">
                <a:solidFill>
                  <a:srgbClr val="F48024"/>
                </a:solidFill>
              </a:defRPr>
            </a:lvl3pPr>
            <a:lvl4pPr marL="1371600" indent="0">
              <a:buNone/>
              <a:defRPr sz="1200">
                <a:solidFill>
                  <a:srgbClr val="F48024"/>
                </a:solidFill>
              </a:defRPr>
            </a:lvl4pPr>
            <a:lvl5pPr marL="1828800" indent="0">
              <a:buNone/>
              <a:defRPr sz="1200">
                <a:solidFill>
                  <a:srgbClr val="F48024"/>
                </a:solidFill>
              </a:defRPr>
            </a:lvl5pPr>
          </a:lstStyle>
          <a:p>
            <a:pPr lvl="0"/>
            <a:fld id="{39FCBEF0-3C4C-914F-863F-22A07B9ADD49}" type="datetime4">
              <a:rPr lang="en-US" smtClean="0"/>
              <a:t>August 12, 2015</a:t>
            </a:fld>
            <a:endParaRPr lang="en-US"/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3" hasCustomPrompt="1"/>
          </p:nvPr>
        </p:nvSpPr>
        <p:spPr>
          <a:xfrm>
            <a:off x="3259138" y="4116388"/>
            <a:ext cx="4938712" cy="255587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9941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0"/>
          </p:nvPr>
        </p:nvSpPr>
        <p:spPr>
          <a:xfrm>
            <a:off x="592138" y="1420813"/>
            <a:ext cx="8094662" cy="4656137"/>
          </a:xfrm>
        </p:spPr>
        <p:txBody>
          <a:bodyPr>
            <a:noAutofit/>
          </a:bodyPr>
          <a:lstStyle>
            <a:lvl1pPr marL="344488" indent="-225425"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584962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350"/>
            <a:ext cx="9152466" cy="6864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133"/>
          <a:stretch/>
        </p:blipFill>
        <p:spPr>
          <a:xfrm>
            <a:off x="773913" y="3131031"/>
            <a:ext cx="598339" cy="802828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1512325" y="2931664"/>
            <a:ext cx="0" cy="994889"/>
          </a:xfrm>
          <a:prstGeom prst="line">
            <a:avLst/>
          </a:prstGeom>
          <a:ln w="19050" cmpd="sng">
            <a:solidFill>
              <a:srgbClr val="F4802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609198" y="2931664"/>
            <a:ext cx="5555720" cy="100219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800" b="1">
                <a:solidFill>
                  <a:srgbClr val="FFFFFF"/>
                </a:solidFill>
              </a:defRPr>
            </a:lvl1pPr>
            <a:lvl2pPr marL="457200" indent="0">
              <a:buNone/>
              <a:defRPr sz="2800" b="1">
                <a:solidFill>
                  <a:srgbClr val="FFFFFF"/>
                </a:solidFill>
              </a:defRPr>
            </a:lvl2pPr>
            <a:lvl3pPr marL="914400" indent="0">
              <a:buNone/>
              <a:defRPr sz="2800" b="1">
                <a:solidFill>
                  <a:srgbClr val="FFFFFF"/>
                </a:solidFill>
              </a:defRPr>
            </a:lvl3pPr>
            <a:lvl4pPr marL="1371600" indent="0">
              <a:buNone/>
              <a:defRPr sz="2800" b="1">
                <a:solidFill>
                  <a:srgbClr val="FFFFFF"/>
                </a:solidFill>
              </a:defRPr>
            </a:lvl4pPr>
            <a:lvl5pPr marL="1828800" indent="0">
              <a:buNone/>
              <a:defRPr sz="28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8472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350"/>
            <a:ext cx="9152466" cy="6864350"/>
          </a:xfrm>
          <a:prstGeom prst="rect">
            <a:avLst/>
          </a:prstGeom>
        </p:spPr>
      </p:pic>
      <p:sp>
        <p:nvSpPr>
          <p:cNvPr id="7" name="Rectangle 10"/>
          <p:cNvSpPr/>
          <p:nvPr userDrawn="1"/>
        </p:nvSpPr>
        <p:spPr>
          <a:xfrm>
            <a:off x="109561" y="2824744"/>
            <a:ext cx="8206305" cy="1190437"/>
          </a:xfrm>
          <a:custGeom>
            <a:avLst/>
            <a:gdLst/>
            <a:ahLst/>
            <a:cxnLst/>
            <a:rect l="l" t="t" r="r" b="b"/>
            <a:pathLst>
              <a:path w="8206305" h="1190437">
                <a:moveTo>
                  <a:pt x="0" y="0"/>
                </a:moveTo>
                <a:lnTo>
                  <a:pt x="246790" y="0"/>
                </a:lnTo>
                <a:lnTo>
                  <a:pt x="555678" y="0"/>
                </a:lnTo>
                <a:lnTo>
                  <a:pt x="8007895" y="0"/>
                </a:lnTo>
                <a:cubicBezTo>
                  <a:pt x="8117474" y="0"/>
                  <a:pt x="8206305" y="88831"/>
                  <a:pt x="8206305" y="198410"/>
                </a:cubicBezTo>
                <a:lnTo>
                  <a:pt x="8206305" y="992027"/>
                </a:lnTo>
                <a:cubicBezTo>
                  <a:pt x="8206305" y="1101606"/>
                  <a:pt x="8117474" y="1190437"/>
                  <a:pt x="8007895" y="1190437"/>
                </a:cubicBezTo>
                <a:lnTo>
                  <a:pt x="555678" y="1190437"/>
                </a:lnTo>
                <a:lnTo>
                  <a:pt x="246790" y="1190437"/>
                </a:lnTo>
                <a:lnTo>
                  <a:pt x="0" y="11904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512325" y="2931664"/>
            <a:ext cx="0" cy="994889"/>
          </a:xfrm>
          <a:prstGeom prst="line">
            <a:avLst/>
          </a:prstGeom>
          <a:ln w="19050" cmpd="sng">
            <a:solidFill>
              <a:srgbClr val="F4802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609198" y="2931664"/>
            <a:ext cx="5555720" cy="100219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800" b="1">
                <a:solidFill>
                  <a:srgbClr val="FFFFFF"/>
                </a:solidFill>
              </a:defRPr>
            </a:lvl2pPr>
            <a:lvl3pPr marL="914400" indent="0">
              <a:buNone/>
              <a:defRPr sz="2800" b="1">
                <a:solidFill>
                  <a:srgbClr val="FFFFFF"/>
                </a:solidFill>
              </a:defRPr>
            </a:lvl3pPr>
            <a:lvl4pPr marL="1371600" indent="0">
              <a:buNone/>
              <a:defRPr sz="2800" b="1">
                <a:solidFill>
                  <a:srgbClr val="FFFFFF"/>
                </a:solidFill>
              </a:defRPr>
            </a:lvl4pPr>
            <a:lvl5pPr marL="1828800" indent="0">
              <a:buNone/>
              <a:defRPr sz="28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88"/>
          <a:stretch/>
        </p:blipFill>
        <p:spPr>
          <a:xfrm>
            <a:off x="719275" y="3142803"/>
            <a:ext cx="515262" cy="79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66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_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4572"/>
            <a:ext cx="9190094" cy="6892571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-1" y="3756115"/>
            <a:ext cx="2702327" cy="999738"/>
          </a:xfrm>
          <a:prstGeom prst="roundRect">
            <a:avLst>
              <a:gd name="adj" fmla="val 1153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57943" y="4816174"/>
            <a:ext cx="2544384" cy="5539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 b="1" spc="100" err="1">
                <a:solidFill>
                  <a:srgbClr val="FFFFFF"/>
                </a:solidFill>
                <a:latin typeface="Arial"/>
                <a:cs typeface="Arial"/>
              </a:rPr>
              <a:t>www.rsginc.com</a:t>
            </a:r>
            <a:endParaRPr lang="en-US" sz="1600" b="1" spc="100">
              <a:solidFill>
                <a:srgbClr val="FFFFFF"/>
              </a:solidFill>
              <a:latin typeface="Arial"/>
              <a:cs typeface="Arial"/>
            </a:endParaRPr>
          </a:p>
          <a:p>
            <a:pPr algn="ctr" defTabSz="914608">
              <a:tabLst>
                <a:tab pos="4665639" algn="l"/>
              </a:tabLst>
            </a:pPr>
            <a:endParaRPr lang="en-US" sz="1400" spc="10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88"/>
          <a:stretch/>
        </p:blipFill>
        <p:spPr>
          <a:xfrm>
            <a:off x="469900" y="4045304"/>
            <a:ext cx="446703" cy="6858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054110" y="3926260"/>
            <a:ext cx="1305973" cy="65564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2000" b="1">
                <a:solidFill>
                  <a:schemeClr val="tx2"/>
                </a:solidFill>
                <a:latin typeface="Arial"/>
                <a:cs typeface="Arial"/>
              </a:rPr>
              <a:t>Contacts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026651" y="3926260"/>
            <a:ext cx="0" cy="655641"/>
          </a:xfrm>
          <a:prstGeom prst="line">
            <a:avLst/>
          </a:prstGeom>
          <a:ln w="19050" cmpd="sng">
            <a:solidFill>
              <a:srgbClr val="F4802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3195638" y="3660775"/>
            <a:ext cx="4412720" cy="285219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PROJECT MANAGER NAME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195638" y="3888632"/>
            <a:ext cx="4413250" cy="22240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3195638" y="4196178"/>
            <a:ext cx="4413250" cy="46007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Email</a:t>
            </a:r>
            <a:br>
              <a:rPr lang="en-US"/>
            </a:br>
            <a:r>
              <a:rPr lang="en-US"/>
              <a:t>Phone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3196697" y="5118126"/>
            <a:ext cx="4412720" cy="285219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ANOTHER NAME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196696" y="5319212"/>
            <a:ext cx="4413250" cy="295275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3" name="Text Placeholder 19"/>
          <p:cNvSpPr>
            <a:spLocks noGrp="1"/>
          </p:cNvSpPr>
          <p:nvPr>
            <p:ph type="body" sz="quarter" idx="15" hasCustomPrompt="1"/>
          </p:nvPr>
        </p:nvSpPr>
        <p:spPr>
          <a:xfrm>
            <a:off x="3196697" y="5700263"/>
            <a:ext cx="4413250" cy="55491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Email</a:t>
            </a:r>
            <a:br>
              <a:rPr lang="en-US"/>
            </a:br>
            <a:r>
              <a:rPr lang="en-US"/>
              <a:t>Phone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684" y="-269462"/>
            <a:ext cx="5484386" cy="423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586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4572"/>
            <a:ext cx="9190094" cy="6892571"/>
          </a:xfrm>
          <a:prstGeom prst="rect">
            <a:avLst/>
          </a:prstGeom>
        </p:spPr>
      </p:pic>
      <p:sp>
        <p:nvSpPr>
          <p:cNvPr id="15" name="Rounded Rectangle 14"/>
          <p:cNvSpPr/>
          <p:nvPr userDrawn="1"/>
        </p:nvSpPr>
        <p:spPr>
          <a:xfrm>
            <a:off x="-1" y="998396"/>
            <a:ext cx="2702327" cy="999738"/>
          </a:xfrm>
          <a:prstGeom prst="roundRect">
            <a:avLst>
              <a:gd name="adj" fmla="val 954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88"/>
          <a:stretch/>
        </p:blipFill>
        <p:spPr>
          <a:xfrm>
            <a:off x="469900" y="1312334"/>
            <a:ext cx="446703" cy="685800"/>
          </a:xfrm>
          <a:prstGeom prst="rect">
            <a:avLst/>
          </a:prstGeom>
        </p:spPr>
      </p:pic>
      <p:sp>
        <p:nvSpPr>
          <p:cNvPr id="19" name="TextBox 18"/>
          <p:cNvSpPr txBox="1"/>
          <p:nvPr userDrawn="1"/>
        </p:nvSpPr>
        <p:spPr>
          <a:xfrm>
            <a:off x="1054110" y="1193290"/>
            <a:ext cx="1354186" cy="65564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2000" b="1">
                <a:solidFill>
                  <a:schemeClr val="tx2"/>
                </a:solidFill>
                <a:latin typeface="Arial"/>
                <a:cs typeface="Arial"/>
              </a:rPr>
              <a:t>Contacts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1026651" y="1193290"/>
            <a:ext cx="0" cy="655641"/>
          </a:xfrm>
          <a:prstGeom prst="line">
            <a:avLst/>
          </a:prstGeom>
          <a:ln w="19050" cmpd="sng">
            <a:solidFill>
              <a:srgbClr val="F4802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341007" y="1994315"/>
            <a:ext cx="2269465" cy="5847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b="1" spc="100" err="1">
                <a:solidFill>
                  <a:srgbClr val="FFFFFF"/>
                </a:solidFill>
                <a:latin typeface="Arial"/>
                <a:cs typeface="Arial"/>
              </a:rPr>
              <a:t>www.rsginc.com</a:t>
            </a:r>
            <a:endParaRPr lang="en-US" b="1" spc="100">
              <a:solidFill>
                <a:srgbClr val="FFFFFF"/>
              </a:solidFill>
              <a:latin typeface="Arial"/>
              <a:cs typeface="Arial"/>
            </a:endParaRPr>
          </a:p>
          <a:p>
            <a:pPr algn="ctr" defTabSz="914608">
              <a:tabLst>
                <a:tab pos="4665639" algn="l"/>
              </a:tabLst>
            </a:pPr>
            <a:endParaRPr lang="en-US" sz="1400" spc="1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3195638" y="1233488"/>
            <a:ext cx="4412720" cy="285219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PROJECT MANAGER NAME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195638" y="1461345"/>
            <a:ext cx="4413250" cy="22240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rgbClr val="F68B1F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8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3195638" y="1768891"/>
            <a:ext cx="4413250" cy="46007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Email</a:t>
            </a:r>
            <a:br>
              <a:rPr lang="en-US"/>
            </a:br>
            <a:r>
              <a:rPr lang="en-US"/>
              <a:t>Phone</a:t>
            </a:r>
          </a:p>
        </p:txBody>
      </p:sp>
      <p:sp>
        <p:nvSpPr>
          <p:cNvPr id="29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3196697" y="2690839"/>
            <a:ext cx="4412720" cy="285219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ANOTHER NAME</a:t>
            </a:r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196696" y="2891925"/>
            <a:ext cx="4413250" cy="295275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F68B1F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1" name="Text Placeholder 19"/>
          <p:cNvSpPr>
            <a:spLocks noGrp="1"/>
          </p:cNvSpPr>
          <p:nvPr>
            <p:ph type="body" sz="quarter" idx="15" hasCustomPrompt="1"/>
          </p:nvPr>
        </p:nvSpPr>
        <p:spPr>
          <a:xfrm>
            <a:off x="3196697" y="3272976"/>
            <a:ext cx="4413250" cy="55491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Email</a:t>
            </a:r>
            <a:br>
              <a:rPr lang="en-US"/>
            </a:br>
            <a:r>
              <a:rPr lang="en-US"/>
              <a:t>Phone</a:t>
            </a:r>
          </a:p>
        </p:txBody>
      </p:sp>
    </p:spTree>
    <p:extLst>
      <p:ext uri="{BB962C8B-B14F-4D97-AF65-F5344CB8AC3E}">
        <p14:creationId xmlns:p14="http://schemas.microsoft.com/office/powerpoint/2010/main" val="1776648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This is the RSG Palette</a:t>
            </a: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92666" y="1454150"/>
            <a:ext cx="8094134" cy="114300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724395" y="2968830"/>
            <a:ext cx="7220198" cy="1840676"/>
            <a:chOff x="724395" y="2968830"/>
            <a:chExt cx="7220198" cy="1318161"/>
          </a:xfrm>
        </p:grpSpPr>
        <p:sp>
          <p:nvSpPr>
            <p:cNvPr id="5" name="Rectangle 4"/>
            <p:cNvSpPr/>
            <p:nvPr/>
          </p:nvSpPr>
          <p:spPr>
            <a:xfrm>
              <a:off x="724395" y="2968830"/>
              <a:ext cx="1472540" cy="131816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315689" y="2968830"/>
              <a:ext cx="1472540" cy="131816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906983" y="2968830"/>
              <a:ext cx="593765" cy="10094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595752" y="2968830"/>
              <a:ext cx="593765" cy="10094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272646" y="2968830"/>
              <a:ext cx="593765" cy="10094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961415" y="2968830"/>
              <a:ext cx="593765" cy="100940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50184" y="2968830"/>
              <a:ext cx="593765" cy="100940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350828" y="2968830"/>
              <a:ext cx="593765" cy="100940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906984" y="4085111"/>
              <a:ext cx="1282534" cy="20188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296399" y="4085111"/>
              <a:ext cx="1282534" cy="20188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650184" y="4085111"/>
              <a:ext cx="1282534" cy="20188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 userDrawn="1"/>
        </p:nvSpPr>
        <p:spPr>
          <a:xfrm>
            <a:off x="629395" y="4785757"/>
            <a:ext cx="3063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2"/>
                </a:solidFill>
              </a:rPr>
              <a:t>main colors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868884" y="2701036"/>
            <a:ext cx="30638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>
                <a:solidFill>
                  <a:schemeClr val="tx2"/>
                </a:solidFill>
              </a:rPr>
              <a:t>Pop/accent colors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4251366" y="4833257"/>
            <a:ext cx="36813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>
                <a:solidFill>
                  <a:schemeClr val="tx2"/>
                </a:solidFill>
              </a:rPr>
              <a:t>Neutrals of grey and light warm yellow</a:t>
            </a:r>
          </a:p>
        </p:txBody>
      </p:sp>
    </p:spTree>
    <p:extLst>
      <p:ext uri="{BB962C8B-B14F-4D97-AF65-F5344CB8AC3E}">
        <p14:creationId xmlns:p14="http://schemas.microsoft.com/office/powerpoint/2010/main" val="315751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y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349"/>
            <a:ext cx="9152465" cy="6864349"/>
          </a:xfrm>
          <a:prstGeom prst="rect">
            <a:avLst/>
          </a:prstGeom>
        </p:spPr>
      </p:pic>
      <p:sp>
        <p:nvSpPr>
          <p:cNvPr id="10" name="Rectangle 10"/>
          <p:cNvSpPr/>
          <p:nvPr userDrawn="1"/>
        </p:nvSpPr>
        <p:spPr>
          <a:xfrm>
            <a:off x="109561" y="2824744"/>
            <a:ext cx="8206305" cy="1190437"/>
          </a:xfrm>
          <a:custGeom>
            <a:avLst/>
            <a:gdLst/>
            <a:ahLst/>
            <a:cxnLst/>
            <a:rect l="l" t="t" r="r" b="b"/>
            <a:pathLst>
              <a:path w="8206305" h="1190437">
                <a:moveTo>
                  <a:pt x="0" y="0"/>
                </a:moveTo>
                <a:lnTo>
                  <a:pt x="246790" y="0"/>
                </a:lnTo>
                <a:lnTo>
                  <a:pt x="555678" y="0"/>
                </a:lnTo>
                <a:lnTo>
                  <a:pt x="8007895" y="0"/>
                </a:lnTo>
                <a:cubicBezTo>
                  <a:pt x="8117474" y="0"/>
                  <a:pt x="8206305" y="88831"/>
                  <a:pt x="8206305" y="198410"/>
                </a:cubicBezTo>
                <a:lnTo>
                  <a:pt x="8206305" y="992027"/>
                </a:lnTo>
                <a:cubicBezTo>
                  <a:pt x="8206305" y="1101606"/>
                  <a:pt x="8117474" y="1190437"/>
                  <a:pt x="8007895" y="1190437"/>
                </a:cubicBezTo>
                <a:lnTo>
                  <a:pt x="555678" y="1190437"/>
                </a:lnTo>
                <a:lnTo>
                  <a:pt x="246790" y="1190437"/>
                </a:lnTo>
                <a:lnTo>
                  <a:pt x="0" y="11904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259844" y="2950341"/>
            <a:ext cx="4938712" cy="916104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56" y="3094355"/>
            <a:ext cx="2419518" cy="687652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3105823" y="2950340"/>
            <a:ext cx="0" cy="1794016"/>
          </a:xfrm>
          <a:prstGeom prst="line">
            <a:avLst/>
          </a:prstGeom>
          <a:ln w="190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3259844" y="4076096"/>
            <a:ext cx="4938712" cy="290286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>
                <a:solidFill>
                  <a:schemeClr val="bg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3259844" y="4372053"/>
            <a:ext cx="4938712" cy="27554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rgbClr val="F68B1F"/>
                </a:solidFill>
              </a:defRPr>
            </a:lvl1pPr>
            <a:lvl2pPr marL="457200" indent="0">
              <a:buNone/>
              <a:defRPr sz="1200">
                <a:solidFill>
                  <a:srgbClr val="F48024"/>
                </a:solidFill>
              </a:defRPr>
            </a:lvl2pPr>
            <a:lvl3pPr marL="914400" indent="0">
              <a:buNone/>
              <a:defRPr sz="1200">
                <a:solidFill>
                  <a:srgbClr val="F48024"/>
                </a:solidFill>
              </a:defRPr>
            </a:lvl3pPr>
            <a:lvl4pPr marL="1371600" indent="0">
              <a:buNone/>
              <a:defRPr sz="1200">
                <a:solidFill>
                  <a:srgbClr val="F48024"/>
                </a:solidFill>
              </a:defRPr>
            </a:lvl4pPr>
            <a:lvl5pPr marL="1828800" indent="0">
              <a:buNone/>
              <a:defRPr sz="1200">
                <a:solidFill>
                  <a:srgbClr val="F48024"/>
                </a:solidFill>
              </a:defRPr>
            </a:lvl5pPr>
          </a:lstStyle>
          <a:p>
            <a:pPr lvl="0"/>
            <a:fld id="{39FCBEF0-3C4C-914F-863F-22A07B9ADD49}" type="datetime4">
              <a:rPr lang="en-US" smtClean="0"/>
              <a:t>August 12, 2015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325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ridgeLiftProfilePhoto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430" y="179015"/>
            <a:ext cx="8854320" cy="4373846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157942" y="4755511"/>
            <a:ext cx="8839200" cy="193192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0"/>
          <p:cNvSpPr/>
          <p:nvPr userDrawn="1"/>
        </p:nvSpPr>
        <p:spPr>
          <a:xfrm>
            <a:off x="109561" y="4054970"/>
            <a:ext cx="8206305" cy="1190437"/>
          </a:xfrm>
          <a:custGeom>
            <a:avLst/>
            <a:gdLst/>
            <a:ahLst/>
            <a:cxnLst/>
            <a:rect l="l" t="t" r="r" b="b"/>
            <a:pathLst>
              <a:path w="8206305" h="1190437">
                <a:moveTo>
                  <a:pt x="0" y="0"/>
                </a:moveTo>
                <a:lnTo>
                  <a:pt x="246790" y="0"/>
                </a:lnTo>
                <a:lnTo>
                  <a:pt x="555678" y="0"/>
                </a:lnTo>
                <a:lnTo>
                  <a:pt x="8007895" y="0"/>
                </a:lnTo>
                <a:cubicBezTo>
                  <a:pt x="8117474" y="0"/>
                  <a:pt x="8206305" y="88831"/>
                  <a:pt x="8206305" y="198410"/>
                </a:cubicBezTo>
                <a:lnTo>
                  <a:pt x="8206305" y="992027"/>
                </a:lnTo>
                <a:cubicBezTo>
                  <a:pt x="8206305" y="1101606"/>
                  <a:pt x="8117474" y="1190437"/>
                  <a:pt x="8007895" y="1190437"/>
                </a:cubicBezTo>
                <a:lnTo>
                  <a:pt x="555678" y="1190437"/>
                </a:lnTo>
                <a:lnTo>
                  <a:pt x="246790" y="1190437"/>
                </a:lnTo>
                <a:lnTo>
                  <a:pt x="0" y="11904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245733" y="4198682"/>
            <a:ext cx="4938712" cy="900134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56" y="4342697"/>
            <a:ext cx="2419518" cy="687652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3105823" y="4198682"/>
            <a:ext cx="0" cy="1794016"/>
          </a:xfrm>
          <a:prstGeom prst="line">
            <a:avLst/>
          </a:prstGeom>
          <a:ln w="190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3245733" y="5324438"/>
            <a:ext cx="4938712" cy="290286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3245733" y="5620395"/>
            <a:ext cx="4938712" cy="27554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rgbClr val="F68B1F"/>
                </a:solidFill>
              </a:defRPr>
            </a:lvl1pPr>
            <a:lvl2pPr marL="457200" indent="0">
              <a:buNone/>
              <a:defRPr sz="1200">
                <a:solidFill>
                  <a:srgbClr val="F48024"/>
                </a:solidFill>
              </a:defRPr>
            </a:lvl2pPr>
            <a:lvl3pPr marL="914400" indent="0">
              <a:buNone/>
              <a:defRPr sz="1200">
                <a:solidFill>
                  <a:srgbClr val="F48024"/>
                </a:solidFill>
              </a:defRPr>
            </a:lvl3pPr>
            <a:lvl4pPr marL="1371600" indent="0">
              <a:buNone/>
              <a:defRPr sz="1200">
                <a:solidFill>
                  <a:srgbClr val="F48024"/>
                </a:solidFill>
              </a:defRPr>
            </a:lvl4pPr>
            <a:lvl5pPr marL="1828800" indent="0">
              <a:buNone/>
              <a:defRPr sz="1200">
                <a:solidFill>
                  <a:srgbClr val="F48024"/>
                </a:solidFill>
              </a:defRPr>
            </a:lvl5pPr>
          </a:lstStyle>
          <a:p>
            <a:pPr lvl="0"/>
            <a:fld id="{39FCBEF0-3C4C-914F-863F-22A07B9ADD49}" type="datetime4">
              <a:rPr lang="en-US" smtClean="0"/>
              <a:t>August 12, 2015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275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92138" y="1436688"/>
            <a:ext cx="8094662" cy="4370387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563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grey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92666" y="1454150"/>
            <a:ext cx="8094134" cy="1143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400">
                <a:solidFill>
                  <a:schemeClr val="tx2"/>
                </a:solidFill>
              </a:defRPr>
            </a:lvl2pPr>
            <a:lvl3pPr marL="91440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92666" y="2724150"/>
            <a:ext cx="8094134" cy="3005138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rgbClr val="F68B1F"/>
                </a:solidFill>
              </a:defRPr>
            </a:lvl1pPr>
            <a:lvl2pPr marL="344488" indent="-225425">
              <a:buFont typeface="Arial"/>
              <a:buChar char="•"/>
              <a:defRPr sz="1800">
                <a:solidFill>
                  <a:schemeClr val="tx2"/>
                </a:solidFill>
              </a:defRPr>
            </a:lvl2pPr>
            <a:lvl3pPr marL="688975" indent="-227013">
              <a:buFont typeface="Lucida Grande"/>
              <a:buChar char="-"/>
              <a:defRPr sz="1800">
                <a:solidFill>
                  <a:schemeClr val="tx2"/>
                </a:solidFill>
              </a:defRPr>
            </a:lvl3pPr>
            <a:lvl4pPr marL="741363" indent="0">
              <a:buFontTx/>
              <a:buNone/>
              <a:defRPr sz="1800" i="1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87416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1206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592138" y="1533525"/>
            <a:ext cx="8094662" cy="1928813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92666" y="3636669"/>
            <a:ext cx="8094134" cy="2496961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rgbClr val="F68B1F"/>
                </a:solidFill>
              </a:defRPr>
            </a:lvl1pPr>
            <a:lvl2pPr marL="344488" indent="-225425">
              <a:buFont typeface="Arial"/>
              <a:buChar char="•"/>
              <a:defRPr sz="1800">
                <a:solidFill>
                  <a:schemeClr val="tx2"/>
                </a:solidFill>
              </a:defRPr>
            </a:lvl2pPr>
            <a:lvl3pPr marL="688975" indent="-227013">
              <a:buFont typeface="Lucida Grande"/>
              <a:buChar char="-"/>
              <a:defRPr sz="1800">
                <a:solidFill>
                  <a:schemeClr val="tx2"/>
                </a:solidFill>
              </a:defRPr>
            </a:lvl3pPr>
            <a:lvl4pPr marL="741363" indent="0">
              <a:buFontTx/>
              <a:buNone/>
              <a:defRPr sz="1800" i="1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84992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rgbClr val="F68B1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Autofit/>
          </a:bodyPr>
          <a:lstStyle>
            <a:lvl1pPr marL="231775" indent="-231775">
              <a:defRPr sz="1800"/>
            </a:lvl1pPr>
            <a:lvl2pPr marL="688975" indent="-231775"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rgbClr val="F68B1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Autofit/>
          </a:bodyPr>
          <a:lstStyle>
            <a:lvl1pPr marL="231775" indent="-231775"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8975" indent="-231775"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2824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2593" y="1535113"/>
            <a:ext cx="5394207" cy="639762"/>
          </a:xfrm>
        </p:spPr>
        <p:txBody>
          <a:bodyPr anchor="t" anchorCtr="0"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rgbClr val="F68B1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292593" y="2174875"/>
            <a:ext cx="5394208" cy="3951288"/>
          </a:xfrm>
        </p:spPr>
        <p:txBody>
          <a:bodyPr>
            <a:noAutofit/>
          </a:bodyPr>
          <a:lstStyle>
            <a:lvl1pPr marL="346075" indent="-230188"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8975" indent="-231775"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592139" y="1535113"/>
            <a:ext cx="2578158" cy="4591050"/>
          </a:xfrm>
        </p:spPr>
        <p:txBody>
          <a:bodyPr>
            <a:noAutofit/>
          </a:bodyPr>
          <a:lstStyle>
            <a:lvl1pPr marL="344488" indent="-225425">
              <a:defRPr sz="1800"/>
            </a:lvl1pPr>
          </a:lstStyle>
          <a:p>
            <a:r>
              <a:rPr lang="en-US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202529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2666" y="274638"/>
            <a:ext cx="8094133" cy="960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77058" y="275704"/>
            <a:ext cx="0" cy="959662"/>
          </a:xfrm>
          <a:prstGeom prst="line">
            <a:avLst/>
          </a:prstGeom>
          <a:ln w="190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471215"/>
            <a:ext cx="299283" cy="29928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" y="6265266"/>
            <a:ext cx="9143999" cy="89537"/>
            <a:chOff x="1" y="6276051"/>
            <a:chExt cx="9143999" cy="89537"/>
          </a:xfrm>
        </p:grpSpPr>
        <p:cxnSp>
          <p:nvCxnSpPr>
            <p:cNvPr id="11" name="Straight Connector 10"/>
            <p:cNvCxnSpPr/>
            <p:nvPr/>
          </p:nvCxnSpPr>
          <p:spPr>
            <a:xfrm flipH="1">
              <a:off x="1" y="6365588"/>
              <a:ext cx="8565430" cy="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8565431" y="6276051"/>
              <a:ext cx="95250" cy="89537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8660681" y="6276051"/>
              <a:ext cx="81015" cy="89537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8741696" y="6365588"/>
              <a:ext cx="402304" cy="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8457258" y="6439474"/>
            <a:ext cx="381000" cy="2308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r"/>
            <a:fld id="{6AFB2962-CD7A-BA4A-83EB-E335D01B9653}" type="slidenum">
              <a:rPr lang="en-US" sz="900" smtClean="0">
                <a:solidFill>
                  <a:schemeClr val="tx2"/>
                </a:solidFill>
              </a:rPr>
              <a:pPr algn="r"/>
              <a:t>‹#›</a:t>
            </a:fld>
            <a:endParaRPr lang="en-US" sz="9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58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6" r:id="rId2"/>
    <p:sldLayoutId id="2147483665" r:id="rId3"/>
    <p:sldLayoutId id="2147483674" r:id="rId4"/>
    <p:sldLayoutId id="2147483660" r:id="rId5"/>
    <p:sldLayoutId id="2147483661" r:id="rId6"/>
    <p:sldLayoutId id="2147483672" r:id="rId7"/>
    <p:sldLayoutId id="2147483653" r:id="rId8"/>
    <p:sldLayoutId id="2147483673" r:id="rId9"/>
    <p:sldLayoutId id="2147483671" r:id="rId10"/>
    <p:sldLayoutId id="2147483667" r:id="rId11"/>
    <p:sldLayoutId id="2147483668" r:id="rId12"/>
    <p:sldLayoutId id="2147483669" r:id="rId13"/>
    <p:sldLayoutId id="2147483670" r:id="rId14"/>
    <p:sldLayoutId id="2147483675" r:id="rId15"/>
  </p:sldLayoutIdLst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98463" indent="-2794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59843" y="2950340"/>
            <a:ext cx="5557190" cy="934919"/>
          </a:xfrm>
        </p:spPr>
        <p:txBody>
          <a:bodyPr/>
          <a:lstStyle/>
          <a:p>
            <a:r>
              <a:rPr lang="en-US" dirty="0"/>
              <a:t>Michigan Statewide Summer Weekday and Weekend Models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December 14, 2018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3259844" y="4953202"/>
            <a:ext cx="4938712" cy="255587"/>
          </a:xfrm>
        </p:spPr>
        <p:txBody>
          <a:bodyPr/>
          <a:lstStyle/>
          <a:p>
            <a:r>
              <a:rPr lang="en-US" dirty="0"/>
              <a:t>Vince Bernardin, PhD</a:t>
            </a:r>
          </a:p>
          <a:p>
            <a:r>
              <a:rPr lang="en-US" dirty="0"/>
              <a:t>Steve Tuttle</a:t>
            </a:r>
          </a:p>
          <a:p>
            <a:r>
              <a:rPr lang="en-US" dirty="0"/>
              <a:t>Nancy McGuckin</a:t>
            </a:r>
          </a:p>
        </p:txBody>
      </p:sp>
    </p:spTree>
    <p:extLst>
      <p:ext uri="{BB962C8B-B14F-4D97-AF65-F5344CB8AC3E}">
        <p14:creationId xmlns:p14="http://schemas.microsoft.com/office/powerpoint/2010/main" val="2314142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108">
            <a:extLst>
              <a:ext uri="{FF2B5EF4-FFF2-40B4-BE49-F238E27FC236}">
                <a16:creationId xmlns:a16="http://schemas.microsoft.com/office/drawing/2014/main" id="{E652F101-50CC-4DAB-AC33-8A3FF4514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Seasonal Models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E82AA0-067F-49DB-B708-6533B3B2AE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305" y="1280160"/>
            <a:ext cx="8318270" cy="4526915"/>
          </a:xfrm>
        </p:spPr>
        <p:txBody>
          <a:bodyPr/>
          <a:lstStyle/>
          <a:p>
            <a:r>
              <a:rPr lang="en-US" dirty="0"/>
              <a:t>Three Periods</a:t>
            </a:r>
          </a:p>
          <a:p>
            <a:pPr lvl="1"/>
            <a:r>
              <a:rPr lang="en-US" dirty="0"/>
              <a:t>Typical / Fall Weekday</a:t>
            </a:r>
          </a:p>
          <a:p>
            <a:pPr lvl="1"/>
            <a:r>
              <a:rPr lang="en-US" dirty="0">
                <a:solidFill>
                  <a:schemeClr val="accent3"/>
                </a:solidFill>
              </a:rPr>
              <a:t>Summer Weekday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Summer Weekend</a:t>
            </a:r>
          </a:p>
          <a:p>
            <a:r>
              <a:rPr lang="en-US" dirty="0"/>
              <a:t>Approach</a:t>
            </a:r>
          </a:p>
          <a:p>
            <a:pPr lvl="1"/>
            <a:r>
              <a:rPr lang="en-US" dirty="0"/>
              <a:t>Summer and Fall models share the same code, design, and estimated parameters </a:t>
            </a:r>
          </a:p>
          <a:p>
            <a:pPr lvl="1"/>
            <a:r>
              <a:rPr lang="en-US" dirty="0"/>
              <a:t>Differences</a:t>
            </a:r>
          </a:p>
          <a:p>
            <a:pPr lvl="2"/>
            <a:r>
              <a:rPr lang="en-US" dirty="0"/>
              <a:t>Calibrated to different trip rates, lengths</a:t>
            </a:r>
          </a:p>
          <a:p>
            <a:pPr lvl="2"/>
            <a:r>
              <a:rPr lang="en-US" dirty="0"/>
              <a:t>Different observed base ODs for pivoting</a:t>
            </a:r>
          </a:p>
        </p:txBody>
      </p:sp>
    </p:spTree>
    <p:extLst>
      <p:ext uri="{BB962C8B-B14F-4D97-AF65-F5344CB8AC3E}">
        <p14:creationId xmlns:p14="http://schemas.microsoft.com/office/powerpoint/2010/main" val="2402243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A0E6FB-6E91-41A4-9CB3-13AF97ED5E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Data Sources</a:t>
            </a:r>
          </a:p>
        </p:txBody>
      </p:sp>
    </p:spTree>
    <p:extLst>
      <p:ext uri="{BB962C8B-B14F-4D97-AF65-F5344CB8AC3E}">
        <p14:creationId xmlns:p14="http://schemas.microsoft.com/office/powerpoint/2010/main" val="1400877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62626"/>
                </a:solidFill>
              </a:rPr>
              <a:t>Data Sources and Model Estimation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3F4F678-581B-4C7C-98B0-15DA8F1536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7097367"/>
              </p:ext>
            </p:extLst>
          </p:nvPr>
        </p:nvGraphicFramePr>
        <p:xfrm>
          <a:off x="457200" y="1371266"/>
          <a:ext cx="8316512" cy="43874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8968">
                  <a:extLst>
                    <a:ext uri="{9D8B030D-6E8A-4147-A177-3AD203B41FA5}">
                      <a16:colId xmlns:a16="http://schemas.microsoft.com/office/drawing/2014/main" val="2414520028"/>
                    </a:ext>
                  </a:extLst>
                </a:gridCol>
                <a:gridCol w="893897">
                  <a:extLst>
                    <a:ext uri="{9D8B030D-6E8A-4147-A177-3AD203B41FA5}">
                      <a16:colId xmlns:a16="http://schemas.microsoft.com/office/drawing/2014/main" val="447837305"/>
                    </a:ext>
                  </a:extLst>
                </a:gridCol>
                <a:gridCol w="893897">
                  <a:extLst>
                    <a:ext uri="{9D8B030D-6E8A-4147-A177-3AD203B41FA5}">
                      <a16:colId xmlns:a16="http://schemas.microsoft.com/office/drawing/2014/main" val="2592348633"/>
                    </a:ext>
                  </a:extLst>
                </a:gridCol>
                <a:gridCol w="1027430">
                  <a:extLst>
                    <a:ext uri="{9D8B030D-6E8A-4147-A177-3AD203B41FA5}">
                      <a16:colId xmlns:a16="http://schemas.microsoft.com/office/drawing/2014/main" val="3978009346"/>
                    </a:ext>
                  </a:extLst>
                </a:gridCol>
                <a:gridCol w="1059320">
                  <a:extLst>
                    <a:ext uri="{9D8B030D-6E8A-4147-A177-3AD203B41FA5}">
                      <a16:colId xmlns:a16="http://schemas.microsoft.com/office/drawing/2014/main" val="2299939698"/>
                    </a:ext>
                  </a:extLst>
                </a:gridCol>
                <a:gridCol w="1403000">
                  <a:extLst>
                    <a:ext uri="{9D8B030D-6E8A-4147-A177-3AD203B41FA5}">
                      <a16:colId xmlns:a16="http://schemas.microsoft.com/office/drawing/2014/main" val="623839071"/>
                    </a:ext>
                  </a:extLst>
                </a:gridCol>
              </a:tblGrid>
              <a:tr h="68436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Source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Short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Long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Visitor Travel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4"/>
                          </a:solidFill>
                        </a:rPr>
                        <a:t>Summer Update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2186738"/>
                  </a:ext>
                </a:extLst>
              </a:tr>
              <a:tr h="6843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MI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Other*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0462750"/>
                  </a:ext>
                </a:extLst>
              </a:tr>
              <a:tr h="803381">
                <a:tc>
                  <a:txBody>
                    <a:bodyPr/>
                    <a:lstStyle/>
                    <a:p>
                      <a:r>
                        <a:rPr lang="en-US" sz="2000" b="1" dirty="0"/>
                        <a:t>Daily HH Survey</a:t>
                      </a:r>
                    </a:p>
                    <a:p>
                      <a:r>
                        <a:rPr lang="en-US" sz="2000" b="0" dirty="0"/>
                        <a:t>-227K Records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Main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Main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2</a:t>
                      </a:r>
                      <a:r>
                        <a:rPr lang="en-US" sz="2400" b="0" baseline="30000" dirty="0"/>
                        <a:t>nd</a:t>
                      </a:r>
                      <a:r>
                        <a:rPr lang="en-US" sz="2400" b="0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6597519"/>
                  </a:ext>
                </a:extLst>
              </a:tr>
              <a:tr h="684362">
                <a:tc>
                  <a:txBody>
                    <a:bodyPr/>
                    <a:lstStyle/>
                    <a:p>
                      <a:r>
                        <a:rPr lang="en-US" sz="2000" b="1" dirty="0"/>
                        <a:t>Long-Distance Recall</a:t>
                      </a:r>
                      <a:endParaRPr lang="en-US" sz="2000" b="0" dirty="0"/>
                    </a:p>
                    <a:p>
                      <a:r>
                        <a:rPr lang="en-US" sz="2000" b="0" dirty="0"/>
                        <a:t>-17K Records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2</a:t>
                      </a:r>
                      <a:r>
                        <a:rPr lang="en-US" sz="2400" b="0" baseline="30000" dirty="0"/>
                        <a:t>nd</a:t>
                      </a:r>
                      <a:r>
                        <a:rPr lang="en-US" sz="2400" b="0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5702612"/>
                  </a:ext>
                </a:extLst>
              </a:tr>
              <a:tr h="981911">
                <a:tc>
                  <a:txBody>
                    <a:bodyPr/>
                    <a:lstStyle/>
                    <a:p>
                      <a:r>
                        <a:rPr lang="en-US" sz="2000" b="1" dirty="0"/>
                        <a:t>Passive OD Data</a:t>
                      </a:r>
                    </a:p>
                    <a:p>
                      <a:r>
                        <a:rPr lang="en-US" sz="2000" b="0" dirty="0"/>
                        <a:t>-July/Oct; Weekday/end </a:t>
                      </a:r>
                    </a:p>
                    <a:p>
                      <a:r>
                        <a:rPr lang="en-US" sz="2000" b="0" dirty="0"/>
                        <a:t>(H,I,J)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2</a:t>
                      </a:r>
                      <a:r>
                        <a:rPr lang="en-US" sz="2400" b="0" baseline="30000" dirty="0"/>
                        <a:t>nd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2</a:t>
                      </a:r>
                      <a:r>
                        <a:rPr lang="en-US" sz="2400" b="0" baseline="30000" dirty="0"/>
                        <a:t>nd</a:t>
                      </a:r>
                      <a:r>
                        <a:rPr lang="en-US" sz="2400" b="0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Main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Main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Main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0369807"/>
                  </a:ext>
                </a:extLst>
              </a:tr>
              <a:tr h="491774">
                <a:tc>
                  <a:txBody>
                    <a:bodyPr/>
                    <a:lstStyle/>
                    <a:p>
                      <a:r>
                        <a:rPr lang="en-US" sz="2000" b="1" dirty="0"/>
                        <a:t>2017 NHTS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2</a:t>
                      </a:r>
                      <a:r>
                        <a:rPr lang="en-US" sz="2400" b="0" baseline="30000" dirty="0"/>
                        <a:t>nd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2</a:t>
                      </a:r>
                      <a:r>
                        <a:rPr lang="en-US" sz="2400" b="0" baseline="30000" dirty="0"/>
                        <a:t>nd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/>
                        <a:t>2</a:t>
                      </a:r>
                      <a:r>
                        <a:rPr lang="en-US" sz="2400" b="0" baseline="30000" dirty="0"/>
                        <a:t>nd</a:t>
                      </a:r>
                      <a:r>
                        <a:rPr lang="en-US" sz="2400" b="0" dirty="0"/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954574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0B39C18-DCBB-4E70-B8DD-B1FC74729B82}"/>
              </a:ext>
            </a:extLst>
          </p:cNvPr>
          <p:cNvSpPr txBox="1"/>
          <p:nvPr/>
        </p:nvSpPr>
        <p:spPr>
          <a:xfrm>
            <a:off x="468379" y="5911281"/>
            <a:ext cx="867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*Also includes Canada ODs based on bordering crossing survey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F6AA22-B11D-4324-A2D3-BBB84B6188F7}"/>
              </a:ext>
            </a:extLst>
          </p:cNvPr>
          <p:cNvSpPr/>
          <p:nvPr/>
        </p:nvSpPr>
        <p:spPr>
          <a:xfrm>
            <a:off x="4400204" y="4256116"/>
            <a:ext cx="4373508" cy="1502587"/>
          </a:xfrm>
          <a:prstGeom prst="rect">
            <a:avLst/>
          </a:prstGeom>
          <a:noFill/>
          <a:ln w="5715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46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AirSage</a:t>
            </a:r>
            <a:r>
              <a:rPr lang="en-US" dirty="0"/>
              <a:t> Expansion</a:t>
            </a:r>
          </a:p>
        </p:txBody>
      </p:sp>
    </p:spTree>
    <p:extLst>
      <p:ext uri="{BB962C8B-B14F-4D97-AF65-F5344CB8AC3E}">
        <p14:creationId xmlns:p14="http://schemas.microsoft.com/office/powerpoint/2010/main" val="3208316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7FA783F-40F6-46A3-9010-011EB8ABD39D}"/>
              </a:ext>
            </a:extLst>
          </p:cNvPr>
          <p:cNvSpPr/>
          <p:nvPr/>
        </p:nvSpPr>
        <p:spPr>
          <a:xfrm>
            <a:off x="494522" y="1400026"/>
            <a:ext cx="6438124" cy="49059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F7E551B-1D57-473E-906E-3A7AD78453DB}"/>
              </a:ext>
            </a:extLst>
          </p:cNvPr>
          <p:cNvSpPr/>
          <p:nvPr/>
        </p:nvSpPr>
        <p:spPr>
          <a:xfrm>
            <a:off x="737118" y="2839153"/>
            <a:ext cx="5938764" cy="324440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32DEC35-FDCD-424D-9FFF-160977006BA0}"/>
              </a:ext>
            </a:extLst>
          </p:cNvPr>
          <p:cNvSpPr/>
          <p:nvPr/>
        </p:nvSpPr>
        <p:spPr>
          <a:xfrm>
            <a:off x="806927" y="3861046"/>
            <a:ext cx="5551714" cy="12932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92666" y="274638"/>
            <a:ext cx="8094133" cy="960728"/>
          </a:xfrm>
        </p:spPr>
        <p:txBody>
          <a:bodyPr/>
          <a:lstStyle/>
          <a:p>
            <a:r>
              <a:rPr lang="en-US" dirty="0">
                <a:solidFill>
                  <a:srgbClr val="262626"/>
                </a:solidFill>
              </a:rPr>
              <a:t>Passive OD Expansion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38C0C6-A962-4311-B3F2-B1A2D25855E2}"/>
              </a:ext>
            </a:extLst>
          </p:cNvPr>
          <p:cNvSpPr/>
          <p:nvPr/>
        </p:nvSpPr>
        <p:spPr>
          <a:xfrm>
            <a:off x="1364262" y="1707694"/>
            <a:ext cx="2042237" cy="66997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 and AADT Counts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ABFF46-27A1-4636-88D2-6B68D88DB060}"/>
              </a:ext>
            </a:extLst>
          </p:cNvPr>
          <p:cNvSpPr/>
          <p:nvPr/>
        </p:nvSpPr>
        <p:spPr>
          <a:xfrm>
            <a:off x="2561082" y="3019726"/>
            <a:ext cx="2043404" cy="5985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Scaling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8FA81B-AD66-4DF6-B1ED-02BADE2E621B}"/>
              </a:ext>
            </a:extLst>
          </p:cNvPr>
          <p:cNvSpPr/>
          <p:nvPr/>
        </p:nvSpPr>
        <p:spPr>
          <a:xfrm>
            <a:off x="1151339" y="4069127"/>
            <a:ext cx="2043404" cy="67802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Iterative </a:t>
            </a:r>
            <a:r>
              <a:rPr lang="en-US" dirty="0" err="1"/>
              <a:t>Screenline</a:t>
            </a:r>
            <a:r>
              <a:rPr lang="en-US" dirty="0"/>
              <a:t> Fitting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F9FB39-CC3C-423C-BB56-EA4CA849C3A6}"/>
              </a:ext>
            </a:extLst>
          </p:cNvPr>
          <p:cNvSpPr/>
          <p:nvPr/>
        </p:nvSpPr>
        <p:spPr>
          <a:xfrm>
            <a:off x="3878297" y="4058520"/>
            <a:ext cx="2043404" cy="67802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Parametric-Scaling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EC097B-06F2-4F61-A8A0-AD5F4C7A9CEC}"/>
              </a:ext>
            </a:extLst>
          </p:cNvPr>
          <p:cNvSpPr/>
          <p:nvPr/>
        </p:nvSpPr>
        <p:spPr>
          <a:xfrm>
            <a:off x="2561082" y="5401236"/>
            <a:ext cx="2043404" cy="58278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Final </a:t>
            </a:r>
            <a:r>
              <a:rPr lang="en-US" dirty="0" err="1"/>
              <a:t>ODME</a:t>
            </a:r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DF03D62-3699-4051-BF19-391FA630381C}"/>
              </a:ext>
            </a:extLst>
          </p:cNvPr>
          <p:cNvCxnSpPr>
            <a:cxnSpLocks/>
            <a:stCxn id="49" idx="2"/>
            <a:endCxn id="11" idx="0"/>
          </p:cNvCxnSpPr>
          <p:nvPr/>
        </p:nvCxnSpPr>
        <p:spPr>
          <a:xfrm>
            <a:off x="3582784" y="5154315"/>
            <a:ext cx="0" cy="2469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24EB9781-9EC3-4460-AC05-1DF3543E5BAB}"/>
              </a:ext>
            </a:extLst>
          </p:cNvPr>
          <p:cNvSpPr/>
          <p:nvPr/>
        </p:nvSpPr>
        <p:spPr>
          <a:xfrm>
            <a:off x="7175242" y="3793780"/>
            <a:ext cx="1853854" cy="72353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OD  Expansion Factors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99A6FE0-0D3D-4544-BAC7-1E20DB79ABE8}"/>
              </a:ext>
            </a:extLst>
          </p:cNvPr>
          <p:cNvSpPr/>
          <p:nvPr/>
        </p:nvSpPr>
        <p:spPr>
          <a:xfrm>
            <a:off x="3811292" y="1707694"/>
            <a:ext cx="1981004" cy="66997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Raw AirSage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07DCF57-8284-4D4A-884A-9FA0C5D3E6A6}"/>
              </a:ext>
            </a:extLst>
          </p:cNvPr>
          <p:cNvCxnSpPr>
            <a:cxnSpLocks/>
            <a:stCxn id="8" idx="2"/>
            <a:endCxn id="49" idx="0"/>
          </p:cNvCxnSpPr>
          <p:nvPr/>
        </p:nvCxnSpPr>
        <p:spPr>
          <a:xfrm>
            <a:off x="3582784" y="3618298"/>
            <a:ext cx="0" cy="2427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F10356A-69E9-4FE9-BD43-E6A974748809}"/>
              </a:ext>
            </a:extLst>
          </p:cNvPr>
          <p:cNvCxnSpPr>
            <a:cxnSpLocks/>
            <a:stCxn id="21" idx="2"/>
            <a:endCxn id="8" idx="0"/>
          </p:cNvCxnSpPr>
          <p:nvPr/>
        </p:nvCxnSpPr>
        <p:spPr>
          <a:xfrm flipH="1">
            <a:off x="3582784" y="2377668"/>
            <a:ext cx="1219010" cy="6420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9E1C8EB9-556B-4109-A9A3-EDE8EE019696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>
            <a:off x="2385381" y="2377668"/>
            <a:ext cx="1197403" cy="6420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0E49ACE0-0201-4AB2-994D-C8E15474E29C}"/>
              </a:ext>
            </a:extLst>
          </p:cNvPr>
          <p:cNvSpPr txBox="1"/>
          <p:nvPr/>
        </p:nvSpPr>
        <p:spPr>
          <a:xfrm>
            <a:off x="3465498" y="4795380"/>
            <a:ext cx="3643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Address Trip Duration Bias</a:t>
            </a:r>
          </a:p>
        </p:txBody>
      </p:sp>
      <p:cxnSp>
        <p:nvCxnSpPr>
          <p:cNvPr id="90" name="Connector: Elbow 89">
            <a:extLst>
              <a:ext uri="{FF2B5EF4-FFF2-40B4-BE49-F238E27FC236}">
                <a16:creationId xmlns:a16="http://schemas.microsoft.com/office/drawing/2014/main" id="{1A686BBD-7141-4AC8-AC82-5121030080AC}"/>
              </a:ext>
            </a:extLst>
          </p:cNvPr>
          <p:cNvCxnSpPr>
            <a:cxnSpLocks/>
            <a:stCxn id="21" idx="3"/>
            <a:endCxn id="14" idx="0"/>
          </p:cNvCxnSpPr>
          <p:nvPr/>
        </p:nvCxnSpPr>
        <p:spPr>
          <a:xfrm>
            <a:off x="5792296" y="2042681"/>
            <a:ext cx="2309873" cy="1751099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Connector: Elbow 90">
            <a:extLst>
              <a:ext uri="{FF2B5EF4-FFF2-40B4-BE49-F238E27FC236}">
                <a16:creationId xmlns:a16="http://schemas.microsoft.com/office/drawing/2014/main" id="{37E1CF96-F4F6-43A7-85D6-9C6C9A77870B}"/>
              </a:ext>
            </a:extLst>
          </p:cNvPr>
          <p:cNvCxnSpPr>
            <a:cxnSpLocks/>
            <a:stCxn id="11" idx="3"/>
            <a:endCxn id="14" idx="2"/>
          </p:cNvCxnSpPr>
          <p:nvPr/>
        </p:nvCxnSpPr>
        <p:spPr>
          <a:xfrm flipV="1">
            <a:off x="4604486" y="4517318"/>
            <a:ext cx="3497683" cy="1175310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7776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62626"/>
                </a:solidFill>
              </a:rPr>
              <a:t>HH Survey and Expanded AirSage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39E6119-856B-4D73-A1F8-3107A4A9D8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640983"/>
              </p:ext>
            </p:extLst>
          </p:nvPr>
        </p:nvGraphicFramePr>
        <p:xfrm>
          <a:off x="512319" y="1756561"/>
          <a:ext cx="8018837" cy="28026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7592">
                  <a:extLst>
                    <a:ext uri="{9D8B030D-6E8A-4147-A177-3AD203B41FA5}">
                      <a16:colId xmlns:a16="http://schemas.microsoft.com/office/drawing/2014/main" val="584513481"/>
                    </a:ext>
                  </a:extLst>
                </a:gridCol>
                <a:gridCol w="1838175">
                  <a:extLst>
                    <a:ext uri="{9D8B030D-6E8A-4147-A177-3AD203B41FA5}">
                      <a16:colId xmlns:a16="http://schemas.microsoft.com/office/drawing/2014/main" val="3810091348"/>
                    </a:ext>
                  </a:extLst>
                </a:gridCol>
                <a:gridCol w="2081535">
                  <a:extLst>
                    <a:ext uri="{9D8B030D-6E8A-4147-A177-3AD203B41FA5}">
                      <a16:colId xmlns:a16="http://schemas.microsoft.com/office/drawing/2014/main" val="2382565313"/>
                    </a:ext>
                  </a:extLst>
                </a:gridCol>
                <a:gridCol w="2081535">
                  <a:extLst>
                    <a:ext uri="{9D8B030D-6E8A-4147-A177-3AD203B41FA5}">
                      <a16:colId xmlns:a16="http://schemas.microsoft.com/office/drawing/2014/main" val="1971807791"/>
                    </a:ext>
                  </a:extLst>
                </a:gridCol>
              </a:tblGrid>
              <a:tr h="9145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Scaled AirSage**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Expanded AirSage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Household Survey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9536699"/>
                  </a:ext>
                </a:extLst>
              </a:tr>
              <a:tr h="944032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Daily Trips*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18.7 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21.5 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21.4 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6642631"/>
                  </a:ext>
                </a:extLst>
              </a:tr>
              <a:tr h="944032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Trip Distance*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14.6 miles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8.2 miles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7.1 miles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24386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EC06021-7E13-49EB-A987-4BF0ED4FB22D}"/>
              </a:ext>
            </a:extLst>
          </p:cNvPr>
          <p:cNvSpPr txBox="1"/>
          <p:nvPr/>
        </p:nvSpPr>
        <p:spPr>
          <a:xfrm>
            <a:off x="576810" y="4737484"/>
            <a:ext cx="788985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*Resident, Internal, Non-Intrazonal Vehicle Trips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**Raw data scaled to have zero daily percent error in assignment</a:t>
            </a:r>
          </a:p>
        </p:txBody>
      </p:sp>
    </p:spTree>
    <p:extLst>
      <p:ext uri="{BB962C8B-B14F-4D97-AF65-F5344CB8AC3E}">
        <p14:creationId xmlns:p14="http://schemas.microsoft.com/office/powerpoint/2010/main" val="2291514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1F07D9-D6E5-4D8F-94AA-F20865DB0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2" y="1241730"/>
            <a:ext cx="6351102" cy="506961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62626"/>
                </a:solidFill>
              </a:rPr>
              <a:t>AirSage Long-Distance Attractions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FBFD89-255A-40ED-9327-20BEDCA0F30C}"/>
              </a:ext>
            </a:extLst>
          </p:cNvPr>
          <p:cNvSpPr txBox="1"/>
          <p:nvPr/>
        </p:nvSpPr>
        <p:spPr>
          <a:xfrm>
            <a:off x="685799" y="5781087"/>
            <a:ext cx="7772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*only trips &gt; 50 miles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8E46BA5-3CA5-4044-81E7-82F7D9BB618F}"/>
              </a:ext>
            </a:extLst>
          </p:cNvPr>
          <p:cNvSpPr/>
          <p:nvPr/>
        </p:nvSpPr>
        <p:spPr>
          <a:xfrm>
            <a:off x="6455462" y="2688902"/>
            <a:ext cx="208722" cy="208722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6EE6041-6A85-4317-9CA7-C2A838D43E9C}"/>
              </a:ext>
            </a:extLst>
          </p:cNvPr>
          <p:cNvSpPr/>
          <p:nvPr/>
        </p:nvSpPr>
        <p:spPr>
          <a:xfrm>
            <a:off x="6455459" y="2216132"/>
            <a:ext cx="208722" cy="20872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C72E40-8716-4267-836A-23AB9DA7C869}"/>
              </a:ext>
            </a:extLst>
          </p:cNvPr>
          <p:cNvSpPr txBox="1"/>
          <p:nvPr/>
        </p:nvSpPr>
        <p:spPr>
          <a:xfrm>
            <a:off x="6664181" y="2127865"/>
            <a:ext cx="1903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MI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Resident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E6AC51-9A6F-4A8B-A05C-D66BB035CDC3}"/>
              </a:ext>
            </a:extLst>
          </p:cNvPr>
          <p:cNvSpPr txBox="1"/>
          <p:nvPr/>
        </p:nvSpPr>
        <p:spPr>
          <a:xfrm>
            <a:off x="6664181" y="2629406"/>
            <a:ext cx="2425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Not MI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Resident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F1F484-CE9C-457F-A618-C67741B9803D}"/>
              </a:ext>
            </a:extLst>
          </p:cNvPr>
          <p:cNvSpPr txBox="1"/>
          <p:nvPr/>
        </p:nvSpPr>
        <p:spPr>
          <a:xfrm>
            <a:off x="6401420" y="1672394"/>
            <a:ext cx="2688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Attraction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80060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609197" y="2931664"/>
            <a:ext cx="6393187" cy="1002195"/>
          </a:xfrm>
        </p:spPr>
        <p:txBody>
          <a:bodyPr/>
          <a:lstStyle/>
          <a:p>
            <a:r>
              <a:rPr lang="en-US" dirty="0"/>
              <a:t>Seasonal Factors from Passive Data</a:t>
            </a:r>
          </a:p>
        </p:txBody>
      </p:sp>
    </p:spTree>
    <p:extLst>
      <p:ext uri="{BB962C8B-B14F-4D97-AF65-F5344CB8AC3E}">
        <p14:creationId xmlns:p14="http://schemas.microsoft.com/office/powerpoint/2010/main" val="4106502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3F7E551B-1D57-473E-906E-3A7AD78453DB}"/>
              </a:ext>
            </a:extLst>
          </p:cNvPr>
          <p:cNvSpPr/>
          <p:nvPr/>
        </p:nvSpPr>
        <p:spPr>
          <a:xfrm>
            <a:off x="504262" y="1349034"/>
            <a:ext cx="8270939" cy="48043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A45196BE-B410-48E0-BA0C-9B2111628223}"/>
              </a:ext>
            </a:extLst>
          </p:cNvPr>
          <p:cNvSpPr/>
          <p:nvPr/>
        </p:nvSpPr>
        <p:spPr>
          <a:xfrm>
            <a:off x="2998137" y="4634282"/>
            <a:ext cx="4876993" cy="141359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32DEC35-FDCD-424D-9FFF-160977006BA0}"/>
              </a:ext>
            </a:extLst>
          </p:cNvPr>
          <p:cNvSpPr/>
          <p:nvPr/>
        </p:nvSpPr>
        <p:spPr>
          <a:xfrm>
            <a:off x="659741" y="1463496"/>
            <a:ext cx="4623068" cy="20985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92666" y="274638"/>
            <a:ext cx="8094133" cy="960728"/>
          </a:xfrm>
        </p:spPr>
        <p:txBody>
          <a:bodyPr/>
          <a:lstStyle/>
          <a:p>
            <a:r>
              <a:rPr lang="en-US" dirty="0">
                <a:solidFill>
                  <a:srgbClr val="262626"/>
                </a:solidFill>
              </a:rPr>
              <a:t>Seasonal Factor Estimation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EA213A4-831C-4191-9854-FCD692D8886D}"/>
              </a:ext>
            </a:extLst>
          </p:cNvPr>
          <p:cNvSpPr txBox="1"/>
          <p:nvPr/>
        </p:nvSpPr>
        <p:spPr>
          <a:xfrm>
            <a:off x="1007801" y="1435398"/>
            <a:ext cx="40868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Fall AirSage Expansion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942CA31-A858-4B6C-975A-E3C120BE4C42}"/>
              </a:ext>
            </a:extLst>
          </p:cNvPr>
          <p:cNvSpPr/>
          <p:nvPr/>
        </p:nvSpPr>
        <p:spPr>
          <a:xfrm>
            <a:off x="918577" y="1942074"/>
            <a:ext cx="1472513" cy="62712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Traffic Counts</a:t>
            </a:r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617F2EA4-5CF1-4DEF-BD62-7CF48E09D664}"/>
              </a:ext>
            </a:extLst>
          </p:cNvPr>
          <p:cNvCxnSpPr>
            <a:cxnSpLocks/>
            <a:stCxn id="46" idx="3"/>
            <a:endCxn id="30" idx="1"/>
          </p:cNvCxnSpPr>
          <p:nvPr/>
        </p:nvCxnSpPr>
        <p:spPr>
          <a:xfrm>
            <a:off x="2391090" y="2255636"/>
            <a:ext cx="831287" cy="360336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16B9E120-97B8-4E25-941A-61145F9196A2}"/>
              </a:ext>
            </a:extLst>
          </p:cNvPr>
          <p:cNvSpPr/>
          <p:nvPr/>
        </p:nvSpPr>
        <p:spPr>
          <a:xfrm>
            <a:off x="3222377" y="2302410"/>
            <a:ext cx="1554992" cy="62712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Expanded Fall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C620EB-9CA5-4776-BF6F-8FF9DBD8AD20}"/>
              </a:ext>
            </a:extLst>
          </p:cNvPr>
          <p:cNvSpPr/>
          <p:nvPr/>
        </p:nvSpPr>
        <p:spPr>
          <a:xfrm>
            <a:off x="918578" y="2700684"/>
            <a:ext cx="1472514" cy="63618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Raw Fall AirSage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270E9B5-3495-43C1-9E29-0F80A8FAB997}"/>
              </a:ext>
            </a:extLst>
          </p:cNvPr>
          <p:cNvSpPr/>
          <p:nvPr/>
        </p:nvSpPr>
        <p:spPr>
          <a:xfrm>
            <a:off x="3323292" y="4906294"/>
            <a:ext cx="1567543" cy="69894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Raw Summer AirSage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B4110800-0831-40F5-93F6-C7D8F96D9963}"/>
              </a:ext>
            </a:extLst>
          </p:cNvPr>
          <p:cNvCxnSpPr>
            <a:cxnSpLocks/>
            <a:stCxn id="34" idx="3"/>
            <a:endCxn id="30" idx="1"/>
          </p:cNvCxnSpPr>
          <p:nvPr/>
        </p:nvCxnSpPr>
        <p:spPr>
          <a:xfrm flipV="1">
            <a:off x="2391092" y="2615972"/>
            <a:ext cx="831285" cy="402803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65A27324-5BC4-4B84-99D7-8DC397DFAE12}"/>
              </a:ext>
            </a:extLst>
          </p:cNvPr>
          <p:cNvCxnSpPr>
            <a:cxnSpLocks/>
            <a:stCxn id="30" idx="2"/>
            <a:endCxn id="76" idx="0"/>
          </p:cNvCxnSpPr>
          <p:nvPr/>
        </p:nvCxnSpPr>
        <p:spPr>
          <a:xfrm flipH="1">
            <a:off x="3993597" y="2929533"/>
            <a:ext cx="6276" cy="821690"/>
          </a:xfrm>
          <a:prstGeom prst="straightConnector1">
            <a:avLst/>
          </a:prstGeom>
          <a:ln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1066A1B2-AE93-46A5-B746-DC5AB712990D}"/>
              </a:ext>
            </a:extLst>
          </p:cNvPr>
          <p:cNvSpPr/>
          <p:nvPr/>
        </p:nvSpPr>
        <p:spPr>
          <a:xfrm>
            <a:off x="3209826" y="3751223"/>
            <a:ext cx="1567542" cy="71672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Expansion Factors</a:t>
            </a:r>
          </a:p>
        </p:txBody>
      </p: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DE01381D-C97C-4B78-82AA-81C02F1904AC}"/>
              </a:ext>
            </a:extLst>
          </p:cNvPr>
          <p:cNvCxnSpPr>
            <a:cxnSpLocks/>
            <a:stCxn id="37" idx="3"/>
            <a:endCxn id="158" idx="1"/>
          </p:cNvCxnSpPr>
          <p:nvPr/>
        </p:nvCxnSpPr>
        <p:spPr>
          <a:xfrm>
            <a:off x="4890835" y="5255767"/>
            <a:ext cx="483130" cy="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Connector: Elbow 156">
            <a:extLst>
              <a:ext uri="{FF2B5EF4-FFF2-40B4-BE49-F238E27FC236}">
                <a16:creationId xmlns:a16="http://schemas.microsoft.com/office/drawing/2014/main" id="{2D42D908-05F5-44AB-A3A7-2C59A523E2FE}"/>
              </a:ext>
            </a:extLst>
          </p:cNvPr>
          <p:cNvCxnSpPr>
            <a:cxnSpLocks/>
            <a:stCxn id="34" idx="2"/>
            <a:endCxn id="76" idx="1"/>
          </p:cNvCxnSpPr>
          <p:nvPr/>
        </p:nvCxnSpPr>
        <p:spPr>
          <a:xfrm rot="16200000" flipH="1">
            <a:off x="2045970" y="2945730"/>
            <a:ext cx="772720" cy="1554991"/>
          </a:xfrm>
          <a:prstGeom prst="bentConnector2">
            <a:avLst/>
          </a:prstGeom>
          <a:ln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8" name="Rectangle 157">
            <a:extLst>
              <a:ext uri="{FF2B5EF4-FFF2-40B4-BE49-F238E27FC236}">
                <a16:creationId xmlns:a16="http://schemas.microsoft.com/office/drawing/2014/main" id="{443F7293-3E14-49CA-A12F-3745789CB1E1}"/>
              </a:ext>
            </a:extLst>
          </p:cNvPr>
          <p:cNvSpPr/>
          <p:nvPr/>
        </p:nvSpPr>
        <p:spPr>
          <a:xfrm>
            <a:off x="5373965" y="4906294"/>
            <a:ext cx="1472513" cy="6989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Expanded Summer</a:t>
            </a:r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112AC923-45B3-439D-BFC7-593927F2FCE4}"/>
              </a:ext>
            </a:extLst>
          </p:cNvPr>
          <p:cNvSpPr txBox="1"/>
          <p:nvPr/>
        </p:nvSpPr>
        <p:spPr>
          <a:xfrm>
            <a:off x="2998138" y="5635346"/>
            <a:ext cx="47994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Summer AirSage Expansion</a:t>
            </a:r>
          </a:p>
        </p:txBody>
      </p:sp>
      <p:cxnSp>
        <p:nvCxnSpPr>
          <p:cNvPr id="324" name="Connector: Elbow 323">
            <a:extLst>
              <a:ext uri="{FF2B5EF4-FFF2-40B4-BE49-F238E27FC236}">
                <a16:creationId xmlns:a16="http://schemas.microsoft.com/office/drawing/2014/main" id="{9CFA7BBF-9DFD-4008-B515-AA3683FD0A73}"/>
              </a:ext>
            </a:extLst>
          </p:cNvPr>
          <p:cNvCxnSpPr>
            <a:stCxn id="76" idx="3"/>
            <a:endCxn id="158" idx="0"/>
          </p:cNvCxnSpPr>
          <p:nvPr/>
        </p:nvCxnSpPr>
        <p:spPr>
          <a:xfrm>
            <a:off x="4777368" y="4109586"/>
            <a:ext cx="1332854" cy="796708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A65DF69-36F5-4F74-91B5-79BC568D704F}"/>
              </a:ext>
            </a:extLst>
          </p:cNvPr>
          <p:cNvSpPr txBox="1"/>
          <p:nvPr/>
        </p:nvSpPr>
        <p:spPr>
          <a:xfrm>
            <a:off x="5459527" y="1561998"/>
            <a:ext cx="33271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Outputs used in:</a:t>
            </a:r>
          </a:p>
          <a:p>
            <a:pPr marL="457200" indent="-457200">
              <a:buAutoNum type="arabicPeriod"/>
            </a:pPr>
            <a:r>
              <a:rPr lang="en-US" sz="2000" b="1" dirty="0"/>
              <a:t>Model Calibration</a:t>
            </a:r>
          </a:p>
          <a:p>
            <a:pPr marL="457200" indent="-457200">
              <a:buAutoNum type="arabicPeriod"/>
            </a:pPr>
            <a:r>
              <a:rPr lang="en-US" sz="2000" b="1" dirty="0"/>
              <a:t>OD Pivoting</a:t>
            </a:r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1040559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78253-15B2-479C-9C58-EEAD55C03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Summer / Fall Comparisons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546198-0E77-4610-8D51-88029AC323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8" t="2555" r="1282" b="1974"/>
          <a:stretch/>
        </p:blipFill>
        <p:spPr>
          <a:xfrm>
            <a:off x="592666" y="1265411"/>
            <a:ext cx="7908174" cy="23921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4E30A7-40A6-45E1-B4D4-088795B9B8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88" t="2988" r="1282" b="1873"/>
          <a:stretch/>
        </p:blipFill>
        <p:spPr>
          <a:xfrm>
            <a:off x="592666" y="3754147"/>
            <a:ext cx="7908174" cy="250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617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6245B-2FCA-4EBE-B101-277998D7D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New Michigan Statewide Model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6E412-FD2E-4E2E-8924-3B7F3CE220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1" y="1277403"/>
            <a:ext cx="7962926" cy="4398121"/>
          </a:xfrm>
        </p:spPr>
        <p:txBody>
          <a:bodyPr/>
          <a:lstStyle/>
          <a:p>
            <a:r>
              <a:rPr lang="en-US" dirty="0"/>
              <a:t>One of the longest traditions of statewide modeling in the country since early 1970’s</a:t>
            </a:r>
          </a:p>
          <a:p>
            <a:r>
              <a:rPr lang="en-US" dirty="0"/>
              <a:t>Last major update was mid 1990’s</a:t>
            </a:r>
          </a:p>
          <a:p>
            <a:r>
              <a:rPr lang="en-US" dirty="0"/>
              <a:t>New model complete </a:t>
            </a:r>
            <a:br>
              <a:rPr lang="en-US" dirty="0"/>
            </a:br>
            <a:r>
              <a:rPr lang="en-US" dirty="0"/>
              <a:t>early 2019</a:t>
            </a:r>
          </a:p>
          <a:p>
            <a:r>
              <a:rPr lang="en-US" dirty="0"/>
              <a:t>Special Models:</a:t>
            </a:r>
          </a:p>
          <a:p>
            <a:pPr lvl="1"/>
            <a:r>
              <a:rPr lang="en-US" dirty="0"/>
              <a:t>CAVs</a:t>
            </a:r>
          </a:p>
          <a:p>
            <a:pPr lvl="1"/>
            <a:r>
              <a:rPr lang="en-US" dirty="0"/>
              <a:t>Summer (tourism)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F236EB-A00B-4912-B472-7CF309B2FC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8408"/>
          <a:stretch/>
        </p:blipFill>
        <p:spPr>
          <a:xfrm rot="346937">
            <a:off x="4778708" y="2813421"/>
            <a:ext cx="3740433" cy="35171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72DDA8-0762-4E7D-8401-A633067EFC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137" t="42674" b="5155"/>
          <a:stretch/>
        </p:blipFill>
        <p:spPr>
          <a:xfrm>
            <a:off x="4963225" y="4572000"/>
            <a:ext cx="1371646" cy="16690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4D750F-90F7-4A69-AAED-063E5A2EA9F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15124" y="62137"/>
            <a:ext cx="2388931" cy="132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9364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FE001C-1E1D-4E1E-BF72-05607D622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9732" y="1822742"/>
            <a:ext cx="4330868" cy="431917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62626"/>
                </a:solidFill>
              </a:rPr>
              <a:t>Observed Summer to Fall Ratio: </a:t>
            </a:r>
            <a:br>
              <a:rPr lang="en-US" dirty="0">
                <a:solidFill>
                  <a:srgbClr val="262626"/>
                </a:solidFill>
              </a:rPr>
            </a:br>
            <a:r>
              <a:rPr lang="en-US" dirty="0">
                <a:solidFill>
                  <a:srgbClr val="262626"/>
                </a:solidFill>
              </a:rPr>
              <a:t>Long Distance and Visitor Trips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94C5B5-81E5-4B65-88C4-AF2DC25FF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352" y="1822742"/>
            <a:ext cx="4327648" cy="43159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EA68F2-DD02-4545-A9F8-7F638B96B11F}"/>
              </a:ext>
            </a:extLst>
          </p:cNvPr>
          <p:cNvSpPr txBox="1"/>
          <p:nvPr/>
        </p:nvSpPr>
        <p:spPr>
          <a:xfrm>
            <a:off x="912337" y="1440423"/>
            <a:ext cx="2991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Long-Distance Destinations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C6757F-7A5E-4CB1-A4A8-FB48489CA4B3}"/>
              </a:ext>
            </a:extLst>
          </p:cNvPr>
          <p:cNvSpPr txBox="1"/>
          <p:nvPr/>
        </p:nvSpPr>
        <p:spPr>
          <a:xfrm>
            <a:off x="5020511" y="1442985"/>
            <a:ext cx="2991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Visitor Trips</a:t>
            </a:r>
          </a:p>
        </p:txBody>
      </p:sp>
    </p:spTree>
    <p:extLst>
      <p:ext uri="{BB962C8B-B14F-4D97-AF65-F5344CB8AC3E}">
        <p14:creationId xmlns:p14="http://schemas.microsoft.com/office/powerpoint/2010/main" val="6870617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2017 NHTS Seasonal Trips</a:t>
            </a:r>
          </a:p>
        </p:txBody>
      </p:sp>
    </p:spTree>
    <p:extLst>
      <p:ext uri="{BB962C8B-B14F-4D97-AF65-F5344CB8AC3E}">
        <p14:creationId xmlns:p14="http://schemas.microsoft.com/office/powerpoint/2010/main" val="3490913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9087556" y="5926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62626"/>
                </a:solidFill>
              </a:rPr>
              <a:t>Person Trip Rates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7160BD-0F4D-4D3A-B200-BDA447362C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" t="996" r="1241" b="1100"/>
          <a:stretch/>
        </p:blipFill>
        <p:spPr>
          <a:xfrm>
            <a:off x="412410" y="1601586"/>
            <a:ext cx="8171867" cy="427165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B517614-4353-4B52-926B-AFF5FAD996C3}"/>
              </a:ext>
            </a:extLst>
          </p:cNvPr>
          <p:cNvSpPr/>
          <p:nvPr/>
        </p:nvSpPr>
        <p:spPr>
          <a:xfrm>
            <a:off x="3836168" y="3701935"/>
            <a:ext cx="792480" cy="1956261"/>
          </a:xfrm>
          <a:prstGeom prst="roundRect">
            <a:avLst>
              <a:gd name="adj" fmla="val 25059"/>
            </a:avLst>
          </a:prstGeom>
          <a:noFill/>
          <a:ln w="285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125163D-4C40-4C0B-8EB6-2CB95AA06222}"/>
              </a:ext>
            </a:extLst>
          </p:cNvPr>
          <p:cNvSpPr/>
          <p:nvPr/>
        </p:nvSpPr>
        <p:spPr>
          <a:xfrm>
            <a:off x="6260713" y="3596640"/>
            <a:ext cx="792480" cy="2061556"/>
          </a:xfrm>
          <a:prstGeom prst="roundRect">
            <a:avLst>
              <a:gd name="adj" fmla="val 25059"/>
            </a:avLst>
          </a:prstGeom>
          <a:noFill/>
          <a:ln w="285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1F09DBA-72C8-4A63-B78A-8CA7AA8E6B53}"/>
              </a:ext>
            </a:extLst>
          </p:cNvPr>
          <p:cNvSpPr/>
          <p:nvPr/>
        </p:nvSpPr>
        <p:spPr>
          <a:xfrm>
            <a:off x="7510393" y="2310938"/>
            <a:ext cx="792480" cy="3347258"/>
          </a:xfrm>
          <a:prstGeom prst="roundRect">
            <a:avLst>
              <a:gd name="adj" fmla="val 25059"/>
            </a:avLst>
          </a:prstGeom>
          <a:noFill/>
          <a:ln w="285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644EE519-4C77-4F5D-9312-8364D9F2D181}"/>
              </a:ext>
            </a:extLst>
          </p:cNvPr>
          <p:cNvSpPr/>
          <p:nvPr/>
        </p:nvSpPr>
        <p:spPr>
          <a:xfrm>
            <a:off x="1723505" y="5148349"/>
            <a:ext cx="2539695" cy="1147650"/>
          </a:xfrm>
          <a:prstGeom prst="arc">
            <a:avLst>
              <a:gd name="adj1" fmla="val 21801"/>
              <a:gd name="adj2" fmla="val 10823144"/>
            </a:avLst>
          </a:prstGeom>
          <a:ln>
            <a:prstDash val="sysDash"/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26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9087556" y="5926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62626"/>
                </a:solidFill>
              </a:rPr>
              <a:t>LD Person Trip Rates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15FA4D-7B99-4BF9-84E9-94A795FB91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5" t="1360" r="932" b="1792"/>
          <a:stretch/>
        </p:blipFill>
        <p:spPr>
          <a:xfrm>
            <a:off x="349134" y="1557251"/>
            <a:ext cx="5630344" cy="44223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61E602-75EF-42A6-BDFF-657BA7D04990}"/>
              </a:ext>
            </a:extLst>
          </p:cNvPr>
          <p:cNvSpPr txBox="1"/>
          <p:nvPr/>
        </p:nvSpPr>
        <p:spPr>
          <a:xfrm>
            <a:off x="5979478" y="2314570"/>
            <a:ext cx="316452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Higher Weekend Leisure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Lower Weekend Commute and Business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Higher July Leisure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Lower July business</a:t>
            </a:r>
          </a:p>
        </p:txBody>
      </p:sp>
    </p:spTree>
    <p:extLst>
      <p:ext uri="{BB962C8B-B14F-4D97-AF65-F5344CB8AC3E}">
        <p14:creationId xmlns:p14="http://schemas.microsoft.com/office/powerpoint/2010/main" val="40265136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9087556" y="5926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62626"/>
                </a:solidFill>
              </a:rPr>
              <a:t>LD Trip Distances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C02F57-AF6B-4AA5-A3D3-BAA3ADE57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33" y="1318953"/>
            <a:ext cx="7823134" cy="479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1152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9087556" y="5926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62626"/>
                </a:solidFill>
              </a:rPr>
              <a:t>LD Mode Shares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71989C-CDE1-429C-846B-48D05B3DAD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8" t="1409" r="1137" b="1407"/>
          <a:stretch/>
        </p:blipFill>
        <p:spPr>
          <a:xfrm>
            <a:off x="1382684" y="1479664"/>
            <a:ext cx="6378632" cy="45301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1177BB-D039-49C3-8D0E-92A9077A84B9}"/>
              </a:ext>
            </a:extLst>
          </p:cNvPr>
          <p:cNvSpPr txBox="1"/>
          <p:nvPr/>
        </p:nvSpPr>
        <p:spPr>
          <a:xfrm>
            <a:off x="267611" y="1800914"/>
            <a:ext cx="2359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/>
              <a:t>Higher Summer Vehicle Occupancy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5AC640D-36C1-4FAD-8973-09C28D748111}"/>
              </a:ext>
            </a:extLst>
          </p:cNvPr>
          <p:cNvCxnSpPr>
            <a:cxnSpLocks/>
          </p:cNvCxnSpPr>
          <p:nvPr/>
        </p:nvCxnSpPr>
        <p:spPr>
          <a:xfrm>
            <a:off x="2543695" y="2255520"/>
            <a:ext cx="897774" cy="10196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E6E7B63-7992-4128-B7AA-331A1281EFC4}"/>
              </a:ext>
            </a:extLst>
          </p:cNvPr>
          <p:cNvCxnSpPr>
            <a:cxnSpLocks/>
          </p:cNvCxnSpPr>
          <p:nvPr/>
        </p:nvCxnSpPr>
        <p:spPr>
          <a:xfrm>
            <a:off x="2499360" y="2144684"/>
            <a:ext cx="1945178" cy="113053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89422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9087556" y="5926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92666" y="274638"/>
            <a:ext cx="8094133" cy="960728"/>
          </a:xfrm>
        </p:spPr>
        <p:txBody>
          <a:bodyPr/>
          <a:lstStyle/>
          <a:p>
            <a:r>
              <a:rPr lang="en-US" dirty="0">
                <a:solidFill>
                  <a:srgbClr val="262626"/>
                </a:solidFill>
              </a:rPr>
              <a:t>LD Weekday/Weekend Mode Shares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DB0EDA-E4BC-4CD3-95FB-A82D885EB3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8" t="2357" r="1764" b="1305"/>
          <a:stretch/>
        </p:blipFill>
        <p:spPr>
          <a:xfrm>
            <a:off x="404552" y="1572647"/>
            <a:ext cx="6023813" cy="42130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562F35-86D3-45DF-9F44-3A94BE3F2BF4}"/>
              </a:ext>
            </a:extLst>
          </p:cNvPr>
          <p:cNvSpPr txBox="1"/>
          <p:nvPr/>
        </p:nvSpPr>
        <p:spPr>
          <a:xfrm>
            <a:off x="6428365" y="2690336"/>
            <a:ext cx="24939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Higher weekday drive alone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Higher weekend HOV/</a:t>
            </a:r>
            <a:r>
              <a:rPr lang="en-US" sz="2000" dirty="0" err="1"/>
              <a:t>fampool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031100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9087556" y="5926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62626"/>
                </a:solidFill>
              </a:rPr>
              <a:t>SD Trip Purpose Shares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43DD6-2811-4249-80D4-F5023D5A0234}"/>
              </a:ext>
            </a:extLst>
          </p:cNvPr>
          <p:cNvSpPr txBox="1"/>
          <p:nvPr/>
        </p:nvSpPr>
        <p:spPr>
          <a:xfrm>
            <a:off x="708655" y="5299468"/>
            <a:ext cx="7350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Draft analysis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Reweighted After Dropping HBSCH (needs review)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68C1C6-49E4-49E7-A233-573FFF2392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5" t="1784" r="1851" b="2403"/>
          <a:stretch/>
        </p:blipFill>
        <p:spPr>
          <a:xfrm>
            <a:off x="432679" y="1734303"/>
            <a:ext cx="6224160" cy="33893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370972-4B11-4B50-93DE-BEF82A25D3BA}"/>
              </a:ext>
            </a:extLst>
          </p:cNvPr>
          <p:cNvSpPr txBox="1"/>
          <p:nvPr/>
        </p:nvSpPr>
        <p:spPr>
          <a:xfrm>
            <a:off x="6848609" y="1525462"/>
            <a:ext cx="204046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</a:schemeClr>
                </a:solidFill>
              </a:rPr>
              <a:t>NHBWT:</a:t>
            </a:r>
          </a:p>
          <a:p>
            <a:r>
              <a:rPr lang="en-US" sz="1600" dirty="0">
                <a:solidFill>
                  <a:schemeClr val="tx1">
                    <a:lumMod val="75000"/>
                  </a:schemeClr>
                </a:solidFill>
              </a:rPr>
              <a:t>NHB on Work Tour</a:t>
            </a:r>
          </a:p>
          <a:p>
            <a:endParaRPr lang="en-US" sz="1600" dirty="0">
              <a:solidFill>
                <a:schemeClr val="tx1">
                  <a:lumMod val="75000"/>
                </a:schemeClr>
              </a:solidFill>
            </a:endParaRPr>
          </a:p>
          <a:p>
            <a:r>
              <a:rPr lang="en-US" sz="1600" dirty="0">
                <a:solidFill>
                  <a:schemeClr val="tx1">
                    <a:lumMod val="75000"/>
                  </a:schemeClr>
                </a:solidFill>
              </a:rPr>
              <a:t>HBOW:</a:t>
            </a:r>
          </a:p>
          <a:p>
            <a:r>
              <a:rPr lang="en-US" sz="1600" dirty="0">
                <a:solidFill>
                  <a:schemeClr val="tx1">
                    <a:lumMod val="75000"/>
                  </a:schemeClr>
                </a:solidFill>
              </a:rPr>
              <a:t>HBO on Work Tour</a:t>
            </a:r>
          </a:p>
          <a:p>
            <a:endParaRPr lang="en-US" sz="1600" dirty="0">
              <a:solidFill>
                <a:schemeClr val="tx1">
                  <a:lumMod val="75000"/>
                </a:schemeClr>
              </a:solidFill>
            </a:endParaRPr>
          </a:p>
          <a:p>
            <a:r>
              <a:rPr lang="en-US" sz="1600" dirty="0">
                <a:solidFill>
                  <a:schemeClr val="tx1">
                    <a:lumMod val="75000"/>
                  </a:schemeClr>
                </a:solidFill>
              </a:rPr>
              <a:t>HBOL:</a:t>
            </a:r>
          </a:p>
          <a:p>
            <a:r>
              <a:rPr lang="en-US" sz="1600" dirty="0">
                <a:solidFill>
                  <a:schemeClr val="tx1">
                    <a:lumMod val="75000"/>
                  </a:schemeClr>
                </a:solidFill>
              </a:rPr>
              <a:t>Long Duration HBO on Other Tour</a:t>
            </a:r>
          </a:p>
          <a:p>
            <a:endParaRPr lang="en-US" sz="1600" dirty="0">
              <a:solidFill>
                <a:schemeClr val="tx1">
                  <a:lumMod val="75000"/>
                </a:schemeClr>
              </a:solidFill>
            </a:endParaRPr>
          </a:p>
          <a:p>
            <a:r>
              <a:rPr lang="en-US" sz="1600" dirty="0">
                <a:solidFill>
                  <a:schemeClr val="tx1">
                    <a:lumMod val="75000"/>
                  </a:schemeClr>
                </a:solidFill>
              </a:rPr>
              <a:t>HBOS:</a:t>
            </a:r>
          </a:p>
          <a:p>
            <a:r>
              <a:rPr lang="en-US" sz="1600" dirty="0">
                <a:solidFill>
                  <a:schemeClr val="tx1">
                    <a:lumMod val="75000"/>
                  </a:schemeClr>
                </a:solidFill>
              </a:rPr>
              <a:t>Short Duration HBO on Other Tour</a:t>
            </a:r>
          </a:p>
          <a:p>
            <a:endParaRPr lang="en-US" sz="1600" dirty="0">
              <a:solidFill>
                <a:schemeClr val="tx1">
                  <a:lumMod val="75000"/>
                </a:schemeClr>
              </a:solidFill>
            </a:endParaRPr>
          </a:p>
          <a:p>
            <a:r>
              <a:rPr lang="en-US" sz="1600" dirty="0">
                <a:solidFill>
                  <a:schemeClr val="tx1">
                    <a:lumMod val="75000"/>
                  </a:schemeClr>
                </a:solidFill>
              </a:rPr>
              <a:t>NHBOT:</a:t>
            </a:r>
          </a:p>
          <a:p>
            <a:r>
              <a:rPr lang="en-US" sz="1600" dirty="0">
                <a:solidFill>
                  <a:schemeClr val="tx1">
                    <a:lumMod val="75000"/>
                  </a:schemeClr>
                </a:solidFill>
              </a:rPr>
              <a:t>NHB on Other Tour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30567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Long Distance Models</a:t>
            </a:r>
          </a:p>
        </p:txBody>
      </p:sp>
    </p:spTree>
    <p:extLst>
      <p:ext uri="{BB962C8B-B14F-4D97-AF65-F5344CB8AC3E}">
        <p14:creationId xmlns:p14="http://schemas.microsoft.com/office/powerpoint/2010/main" val="15875411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62626"/>
                </a:solidFill>
              </a:rPr>
              <a:t>Long-Distance Generation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C95A071-A6FD-410C-8D6B-DE49633C96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9175674"/>
              </p:ext>
            </p:extLst>
          </p:nvPr>
        </p:nvGraphicFramePr>
        <p:xfrm>
          <a:off x="466532" y="1453296"/>
          <a:ext cx="8537509" cy="4617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0984">
                  <a:extLst>
                    <a:ext uri="{9D8B030D-6E8A-4147-A177-3AD203B41FA5}">
                      <a16:colId xmlns:a16="http://schemas.microsoft.com/office/drawing/2014/main" val="441767594"/>
                    </a:ext>
                  </a:extLst>
                </a:gridCol>
                <a:gridCol w="1925235">
                  <a:extLst>
                    <a:ext uri="{9D8B030D-6E8A-4147-A177-3AD203B41FA5}">
                      <a16:colId xmlns:a16="http://schemas.microsoft.com/office/drawing/2014/main" val="98416838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419801290"/>
                    </a:ext>
                  </a:extLst>
                </a:gridCol>
                <a:gridCol w="1259633">
                  <a:extLst>
                    <a:ext uri="{9D8B030D-6E8A-4147-A177-3AD203B41FA5}">
                      <a16:colId xmlns:a16="http://schemas.microsoft.com/office/drawing/2014/main" val="2382565313"/>
                    </a:ext>
                  </a:extLst>
                </a:gridCol>
                <a:gridCol w="1054359">
                  <a:extLst>
                    <a:ext uri="{9D8B030D-6E8A-4147-A177-3AD203B41FA5}">
                      <a16:colId xmlns:a16="http://schemas.microsoft.com/office/drawing/2014/main" val="3204872803"/>
                    </a:ext>
                  </a:extLst>
                </a:gridCol>
                <a:gridCol w="1035698">
                  <a:extLst>
                    <a:ext uri="{9D8B030D-6E8A-4147-A177-3AD203B41FA5}">
                      <a16:colId xmlns:a16="http://schemas.microsoft.com/office/drawing/2014/main" val="814253894"/>
                    </a:ext>
                  </a:extLst>
                </a:gridCol>
              </a:tblGrid>
              <a:tr h="52969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Commute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Business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Main-</a:t>
                      </a:r>
                      <a:r>
                        <a:rPr lang="en-US" dirty="0" err="1"/>
                        <a:t>tenance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Leisure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9536699"/>
                  </a:ext>
                </a:extLst>
              </a:tr>
              <a:tr h="486332"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Agent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HH Workers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3"/>
                          </a:solidFill>
                        </a:rPr>
                        <a:t>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accent3"/>
                          </a:solidFill>
                        </a:rPr>
                        <a:t>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0033098"/>
                  </a:ext>
                </a:extLst>
              </a:tr>
              <a:tr h="503853"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HH Persons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accent3"/>
                          </a:solidFill>
                        </a:rPr>
                        <a:t>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accent3"/>
                          </a:solidFill>
                        </a:rPr>
                        <a:t>▲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6429644"/>
                  </a:ext>
                </a:extLst>
              </a:tr>
              <a:tr h="503853"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Demographic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Income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accent3"/>
                          </a:solidFill>
                        </a:rPr>
                        <a:t>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accent3"/>
                          </a:solidFill>
                        </a:rPr>
                        <a:t>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accent3"/>
                          </a:solidFill>
                        </a:rPr>
                        <a:t>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accent3"/>
                          </a:solidFill>
                        </a:rPr>
                        <a:t>▲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6698183"/>
                  </a:ext>
                </a:extLst>
              </a:tr>
              <a:tr h="523110"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Has Children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▼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16411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Has Senior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accent3"/>
                          </a:solidFill>
                        </a:rPr>
                        <a:t>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accent3"/>
                          </a:solidFill>
                        </a:rPr>
                        <a:t>▲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96931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Location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Urban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▼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1196108"/>
                  </a:ext>
                </a:extLst>
              </a:tr>
              <a:tr h="523110"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Detroit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▼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65630067"/>
                  </a:ext>
                </a:extLst>
              </a:tr>
              <a:tr h="523110"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Up Peninsula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accent3"/>
                          </a:solidFill>
                        </a:rPr>
                        <a:t>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▼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157556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334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6245B-2FCA-4EBE-B101-277998D7D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CAVs in Michigan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6E412-FD2E-4E2E-8924-3B7F3CE220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4968" y="1235366"/>
            <a:ext cx="5788997" cy="4370387"/>
          </a:xfrm>
        </p:spPr>
        <p:txBody>
          <a:bodyPr/>
          <a:lstStyle/>
          <a:p>
            <a:r>
              <a:rPr lang="en-US" dirty="0"/>
              <a:t>Home of the Auto Industry</a:t>
            </a:r>
          </a:p>
          <a:p>
            <a:pPr lvl="1"/>
            <a:r>
              <a:rPr lang="en-US" dirty="0"/>
              <a:t>All auto-makers actively </a:t>
            </a:r>
            <a:br>
              <a:rPr lang="en-US" dirty="0"/>
            </a:br>
            <a:r>
              <a:rPr lang="en-US" dirty="0"/>
              <a:t>investing in CAV technology</a:t>
            </a:r>
          </a:p>
          <a:p>
            <a:r>
              <a:rPr lang="en-US" dirty="0"/>
              <a:t>Public-Private Partnerships</a:t>
            </a:r>
          </a:p>
          <a:p>
            <a:pPr lvl="1"/>
            <a:r>
              <a:rPr lang="en-US" dirty="0"/>
              <a:t>Research rapidly moving into reality</a:t>
            </a:r>
          </a:p>
          <a:p>
            <a:pPr lvl="2"/>
            <a:r>
              <a:rPr lang="en-US" sz="2000" dirty="0"/>
              <a:t>U of M has been using autonomous shuttles for almost a year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A1FF2F-EA6D-4B37-A67A-DD74B89B9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6817" y="2862913"/>
            <a:ext cx="1842615" cy="18241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FD085F-9364-4843-9424-4212E7C7F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695" y="4266005"/>
            <a:ext cx="2214028" cy="2006566"/>
          </a:xfrm>
          <a:prstGeom prst="rect">
            <a:avLst/>
          </a:prstGeom>
        </p:spPr>
      </p:pic>
      <p:pic>
        <p:nvPicPr>
          <p:cNvPr id="8" name="Picture 7" descr="A car driving on a city street&#10;&#10;Description generated with very high confidence">
            <a:extLst>
              <a:ext uri="{FF2B5EF4-FFF2-40B4-BE49-F238E27FC236}">
                <a16:creationId xmlns:a16="http://schemas.microsoft.com/office/drawing/2014/main" id="{E664F32F-BDE8-4811-A04D-AD764B34A3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97" t="14435" r="6685" b="14051"/>
          <a:stretch/>
        </p:blipFill>
        <p:spPr>
          <a:xfrm>
            <a:off x="3400450" y="4266005"/>
            <a:ext cx="3410393" cy="20069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053B57-2AC5-4FD7-A6A7-1A9F622F5C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4717" y="491856"/>
            <a:ext cx="3232082" cy="215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5966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62626"/>
                </a:solidFill>
              </a:rPr>
              <a:t>Attraction Variables in Destination Choice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765FF57-2B09-479B-87DE-E53F9AD3AA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9046559"/>
              </p:ext>
            </p:extLst>
          </p:nvPr>
        </p:nvGraphicFramePr>
        <p:xfrm>
          <a:off x="236831" y="1421798"/>
          <a:ext cx="8805801" cy="432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7437">
                  <a:extLst>
                    <a:ext uri="{9D8B030D-6E8A-4147-A177-3AD203B41FA5}">
                      <a16:colId xmlns:a16="http://schemas.microsoft.com/office/drawing/2014/main" val="1706677698"/>
                    </a:ext>
                  </a:extLst>
                </a:gridCol>
                <a:gridCol w="2272683">
                  <a:extLst>
                    <a:ext uri="{9D8B030D-6E8A-4147-A177-3AD203B41FA5}">
                      <a16:colId xmlns:a16="http://schemas.microsoft.com/office/drawing/2014/main" val="3936809052"/>
                    </a:ext>
                  </a:extLst>
                </a:gridCol>
                <a:gridCol w="1260630">
                  <a:extLst>
                    <a:ext uri="{9D8B030D-6E8A-4147-A177-3AD203B41FA5}">
                      <a16:colId xmlns:a16="http://schemas.microsoft.com/office/drawing/2014/main" val="1003582197"/>
                    </a:ext>
                  </a:extLst>
                </a:gridCol>
                <a:gridCol w="1358283">
                  <a:extLst>
                    <a:ext uri="{9D8B030D-6E8A-4147-A177-3AD203B41FA5}">
                      <a16:colId xmlns:a16="http://schemas.microsoft.com/office/drawing/2014/main" val="3342427587"/>
                    </a:ext>
                  </a:extLst>
                </a:gridCol>
                <a:gridCol w="1331651">
                  <a:extLst>
                    <a:ext uri="{9D8B030D-6E8A-4147-A177-3AD203B41FA5}">
                      <a16:colId xmlns:a16="http://schemas.microsoft.com/office/drawing/2014/main" val="1387109118"/>
                    </a:ext>
                  </a:extLst>
                </a:gridCol>
                <a:gridCol w="1225117">
                  <a:extLst>
                    <a:ext uri="{9D8B030D-6E8A-4147-A177-3AD203B41FA5}">
                      <a16:colId xmlns:a16="http://schemas.microsoft.com/office/drawing/2014/main" val="1145401014"/>
                    </a:ext>
                  </a:extLst>
                </a:gridCol>
              </a:tblGrid>
              <a:tr h="25087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Business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Commute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Main-</a:t>
                      </a:r>
                      <a:r>
                        <a:rPr lang="en-US" sz="1800" dirty="0" err="1"/>
                        <a:t>tenance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Leisure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5388497"/>
                  </a:ext>
                </a:extLst>
              </a:tr>
              <a:tr h="250879">
                <a:tc>
                  <a:txBody>
                    <a:bodyPr/>
                    <a:lstStyle/>
                    <a:p>
                      <a:r>
                        <a:rPr lang="en-US" sz="1600" dirty="0"/>
                        <a:t>Employment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Accommodations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120.8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27.9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75.5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757665555"/>
                  </a:ext>
                </a:extLst>
              </a:tr>
              <a:tr h="250879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Entertainment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87.7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60.6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835704364"/>
                  </a:ext>
                </a:extLst>
              </a:tr>
              <a:tr h="250879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Retail and Dining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25.1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35.1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7.1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246174180"/>
                  </a:ext>
                </a:extLst>
              </a:tr>
              <a:tr h="250879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Health &amp; Social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24.3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31.6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446761086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Office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500565116"/>
                  </a:ext>
                </a:extLst>
              </a:tr>
              <a:tr h="250879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Government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30.4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19.2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553993070"/>
                  </a:ext>
                </a:extLst>
              </a:tr>
              <a:tr h="250879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Other Emp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+mn-lt"/>
                        </a:rPr>
                        <a:t>0.0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46341948"/>
                  </a:ext>
                </a:extLst>
              </a:tr>
              <a:tr h="250879">
                <a:tc>
                  <a:txBody>
                    <a:bodyPr/>
                    <a:lstStyle/>
                    <a:p>
                      <a:r>
                        <a:rPr lang="en-US" sz="1600" dirty="0"/>
                        <a:t>Households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Households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870125229"/>
                  </a:ext>
                </a:extLst>
              </a:tr>
              <a:tr h="250879">
                <a:tc>
                  <a:txBody>
                    <a:bodyPr/>
                    <a:lstStyle/>
                    <a:p>
                      <a:r>
                        <a:rPr lang="en-US" sz="1600" dirty="0"/>
                        <a:t>Amenities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Park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2.1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591065072"/>
                  </a:ext>
                </a:extLst>
              </a:tr>
              <a:tr h="250879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Great Lakes (log area)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54223084"/>
                  </a:ext>
                </a:extLst>
              </a:tr>
              <a:tr h="250879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Interior Lake (log area)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368.6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21084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38289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Visitor Model</a:t>
            </a:r>
          </a:p>
        </p:txBody>
      </p:sp>
    </p:spTree>
    <p:extLst>
      <p:ext uri="{BB962C8B-B14F-4D97-AF65-F5344CB8AC3E}">
        <p14:creationId xmlns:p14="http://schemas.microsoft.com/office/powerpoint/2010/main" val="12486561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92666" y="274638"/>
            <a:ext cx="8094133" cy="960728"/>
          </a:xfrm>
        </p:spPr>
        <p:txBody>
          <a:bodyPr/>
          <a:lstStyle/>
          <a:p>
            <a:r>
              <a:rPr lang="en-US" dirty="0">
                <a:solidFill>
                  <a:srgbClr val="262626"/>
                </a:solidFill>
              </a:rPr>
              <a:t>Visitor vs. Long-Distance Trips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66A630-7037-4887-A83C-F5568209E61C}"/>
              </a:ext>
            </a:extLst>
          </p:cNvPr>
          <p:cNvSpPr txBox="1"/>
          <p:nvPr/>
        </p:nvSpPr>
        <p:spPr>
          <a:xfrm>
            <a:off x="715946" y="6013800"/>
            <a:ext cx="4865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*AirSage Zones in MI excluding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DTW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976039-AEEE-4281-A332-0A1AB70BE0F0}"/>
              </a:ext>
            </a:extLst>
          </p:cNvPr>
          <p:cNvSpPr txBox="1"/>
          <p:nvPr/>
        </p:nvSpPr>
        <p:spPr>
          <a:xfrm>
            <a:off x="543683" y="1320316"/>
            <a:ext cx="829087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Good Correlation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Not all visitor travel explained by long-distance</a:t>
            </a:r>
            <a:endParaRPr lang="en-US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D13D48-73C6-4C74-9B50-517001B29E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0" t="1437" r="1163" b="1073"/>
          <a:stretch/>
        </p:blipFill>
        <p:spPr>
          <a:xfrm>
            <a:off x="543682" y="2406076"/>
            <a:ext cx="8290870" cy="360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4534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62626"/>
                </a:solidFill>
              </a:rPr>
              <a:t>Average Trip Duration vs. Distance from Home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6AC52A-33B1-4CEF-B254-9BFF406CD458}"/>
              </a:ext>
            </a:extLst>
          </p:cNvPr>
          <p:cNvSpPr txBox="1"/>
          <p:nvPr/>
        </p:nvSpPr>
        <p:spPr>
          <a:xfrm>
            <a:off x="638729" y="1322382"/>
            <a:ext cx="8901404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Longer Distance </a:t>
            </a:r>
            <a:r>
              <a:rPr lang="en-US" sz="2400" b="1" dirty="0"/>
              <a:t>&gt;&gt;&gt;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Longer Duration</a:t>
            </a: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Longer Duration </a:t>
            </a:r>
            <a:r>
              <a:rPr lang="en-US" sz="2400" b="1" dirty="0"/>
              <a:t>&gt;&gt;&gt;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tx1">
                    <a:lumMod val="75000"/>
                  </a:schemeClr>
                </a:solidFill>
              </a:rPr>
              <a:t>More Visitor Trips (per LD</a:t>
            </a:r>
            <a:r>
              <a:rPr lang="en-US" sz="2800" b="1" dirty="0">
                <a:solidFill>
                  <a:schemeClr val="tx1">
                    <a:lumMod val="75000"/>
                  </a:schemeClr>
                </a:solidFill>
              </a:rPr>
              <a:t>)</a:t>
            </a:r>
            <a:endParaRPr lang="en-US" sz="2000" b="1" dirty="0">
              <a:solidFill>
                <a:schemeClr val="tx1">
                  <a:lumMod val="75000"/>
                </a:schemeClr>
              </a:solidFill>
            </a:endParaRPr>
          </a:p>
          <a:p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66A630-7037-4887-A83C-F5568209E61C}"/>
              </a:ext>
            </a:extLst>
          </p:cNvPr>
          <p:cNvSpPr txBox="1"/>
          <p:nvPr/>
        </p:nvSpPr>
        <p:spPr>
          <a:xfrm>
            <a:off x="690490" y="5939176"/>
            <a:ext cx="7487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From Recall Survey (which may favor longer duration trips)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39D3110-C0EC-4D09-A416-8DDF45C30B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9" t="1424" r="862" b="2283"/>
          <a:stretch/>
        </p:blipFill>
        <p:spPr>
          <a:xfrm>
            <a:off x="450539" y="2475539"/>
            <a:ext cx="8242921" cy="346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157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62626"/>
                </a:solidFill>
              </a:rPr>
              <a:t>Visitor Model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10D1A0C-F443-4B27-BD73-6840B7111C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949775"/>
              </p:ext>
            </p:extLst>
          </p:nvPr>
        </p:nvGraphicFramePr>
        <p:xfrm>
          <a:off x="645622" y="1245990"/>
          <a:ext cx="6724834" cy="50547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6777">
                  <a:extLst>
                    <a:ext uri="{9D8B030D-6E8A-4147-A177-3AD203B41FA5}">
                      <a16:colId xmlns:a16="http://schemas.microsoft.com/office/drawing/2014/main" val="55849574"/>
                    </a:ext>
                  </a:extLst>
                </a:gridCol>
                <a:gridCol w="3262412">
                  <a:extLst>
                    <a:ext uri="{9D8B030D-6E8A-4147-A177-3AD203B41FA5}">
                      <a16:colId xmlns:a16="http://schemas.microsoft.com/office/drawing/2014/main" val="1808517557"/>
                    </a:ext>
                  </a:extLst>
                </a:gridCol>
                <a:gridCol w="1555645">
                  <a:extLst>
                    <a:ext uri="{9D8B030D-6E8A-4147-A177-3AD203B41FA5}">
                      <a16:colId xmlns:a16="http://schemas.microsoft.com/office/drawing/2014/main" val="636516831"/>
                    </a:ext>
                  </a:extLst>
                </a:gridCol>
              </a:tblGrid>
              <a:tr h="588157">
                <a:tc>
                  <a:txBody>
                    <a:bodyPr/>
                    <a:lstStyle/>
                    <a:p>
                      <a:r>
                        <a:rPr lang="en-US" sz="2400" dirty="0"/>
                        <a:t>Distance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Coef.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2900415"/>
                  </a:ext>
                </a:extLst>
              </a:tr>
              <a:tr h="520155">
                <a:tc>
                  <a:txBody>
                    <a:bodyPr/>
                    <a:lstStyle/>
                    <a:p>
                      <a:r>
                        <a:rPr lang="en-US" sz="2000" b="1" dirty="0"/>
                        <a:t>&lt; 125 Miles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Long Distance Trips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accent1"/>
                          </a:solidFill>
                        </a:rPr>
                        <a:t>1.922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2328768"/>
                  </a:ext>
                </a:extLst>
              </a:tr>
              <a:tr h="495857"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Lake Area (</a:t>
                      </a:r>
                      <a:r>
                        <a:rPr lang="en-US" sz="2000" b="1" dirty="0" err="1"/>
                        <a:t>sq</a:t>
                      </a:r>
                      <a:r>
                        <a:rPr lang="en-US" sz="2000" b="1" dirty="0"/>
                        <a:t> miles)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0.322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5623327"/>
                  </a:ext>
                </a:extLst>
              </a:tr>
              <a:tr h="601371"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Park Area (</a:t>
                      </a:r>
                      <a:r>
                        <a:rPr lang="en-US" sz="2000" b="1" dirty="0" err="1"/>
                        <a:t>sq</a:t>
                      </a:r>
                      <a:r>
                        <a:rPr lang="en-US" sz="2000" b="1" dirty="0"/>
                        <a:t> miles)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0.173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3928555"/>
                  </a:ext>
                </a:extLst>
              </a:tr>
              <a:tr h="601371"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Retail Employment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0.044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5406632"/>
                  </a:ext>
                </a:extLst>
              </a:tr>
              <a:tr h="525224">
                <a:tc>
                  <a:txBody>
                    <a:bodyPr/>
                    <a:lstStyle/>
                    <a:p>
                      <a:r>
                        <a:rPr lang="en-US" sz="2000" b="1" dirty="0"/>
                        <a:t>&gt; 125 Miles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Long Distance Trips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accent1"/>
                          </a:solidFill>
                        </a:rPr>
                        <a:t>2.747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4704616"/>
                  </a:ext>
                </a:extLst>
              </a:tr>
              <a:tr h="546286"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Lake Area (</a:t>
                      </a:r>
                      <a:r>
                        <a:rPr lang="en-US" sz="2000" b="1" dirty="0" err="1"/>
                        <a:t>sq</a:t>
                      </a:r>
                      <a:r>
                        <a:rPr lang="en-US" sz="2000" b="1" dirty="0"/>
                        <a:t> miles)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4.857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147199"/>
                  </a:ext>
                </a:extLst>
              </a:tr>
              <a:tr h="588157"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Park Area (</a:t>
                      </a:r>
                      <a:r>
                        <a:rPr lang="en-US" sz="2000" b="1" dirty="0" err="1"/>
                        <a:t>sq</a:t>
                      </a:r>
                      <a:r>
                        <a:rPr lang="en-US" sz="2000" b="1" dirty="0"/>
                        <a:t> miles)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3.276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2173829"/>
                  </a:ext>
                </a:extLst>
              </a:tr>
              <a:tr h="588157"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Retail Employment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0.255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16110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67521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-1" y="3756115"/>
            <a:ext cx="2702327" cy="999738"/>
          </a:xfrm>
          <a:prstGeom prst="roundRect">
            <a:avLst>
              <a:gd name="adj" fmla="val 1153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57943" y="4816174"/>
            <a:ext cx="25443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pc="100">
                <a:solidFill>
                  <a:srgbClr val="FFFFFF"/>
                </a:solidFill>
                <a:latin typeface="Arial"/>
                <a:cs typeface="Arial"/>
              </a:rPr>
              <a:t>www.rsginc.com</a:t>
            </a:r>
          </a:p>
          <a:p>
            <a:pPr algn="ctr" defTabSz="914608">
              <a:tabLst>
                <a:tab pos="4665639" algn="l"/>
              </a:tabLst>
            </a:pPr>
            <a:endParaRPr lang="en-US" sz="1400" spc="10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88"/>
          <a:stretch/>
        </p:blipFill>
        <p:spPr>
          <a:xfrm>
            <a:off x="469900" y="4045304"/>
            <a:ext cx="446703" cy="6858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54110" y="3632938"/>
            <a:ext cx="4892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>
              <a:solidFill>
                <a:srgbClr val="595959"/>
              </a:solidFill>
              <a:latin typeface="Arial"/>
              <a:cs typeface="Arial"/>
            </a:endParaRPr>
          </a:p>
          <a:p>
            <a:r>
              <a:rPr lang="en-US" sz="2000" b="1">
                <a:solidFill>
                  <a:srgbClr val="595959"/>
                </a:solidFill>
                <a:latin typeface="Arial"/>
                <a:cs typeface="Arial"/>
              </a:rPr>
              <a:t>Contacts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1026651" y="3926260"/>
            <a:ext cx="0" cy="655641"/>
          </a:xfrm>
          <a:prstGeom prst="line">
            <a:avLst/>
          </a:prstGeom>
          <a:ln w="190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078672" y="3810000"/>
            <a:ext cx="4412720" cy="285219"/>
          </a:xfrm>
        </p:spPr>
        <p:txBody>
          <a:bodyPr/>
          <a:lstStyle/>
          <a:p>
            <a:r>
              <a:rPr lang="en-US">
                <a:cs typeface="Arial"/>
              </a:rPr>
              <a:t>Vince Bernardin, Jr, PhD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078672" y="4038600"/>
            <a:ext cx="4413250" cy="222407"/>
          </a:xfrm>
        </p:spPr>
        <p:txBody>
          <a:bodyPr/>
          <a:lstStyle/>
          <a:p>
            <a:r>
              <a:rPr lang="en-US">
                <a:cs typeface="Arial"/>
              </a:rPr>
              <a:t>Director of</a:t>
            </a:r>
            <a:r>
              <a:rPr lang="en-US">
                <a:solidFill>
                  <a:srgbClr val="F68B1F"/>
                </a:solidFill>
                <a:cs typeface="Arial"/>
              </a:rPr>
              <a:t> Travel Forecasting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078672" y="4352925"/>
            <a:ext cx="4413250" cy="460077"/>
          </a:xfrm>
        </p:spPr>
        <p:txBody>
          <a:bodyPr/>
          <a:lstStyle/>
          <a:p>
            <a:r>
              <a:rPr lang="en-US">
                <a:cs typeface="Arial"/>
              </a:rPr>
              <a:t>Vince.Bernardin@rsginc.com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265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6245B-2FCA-4EBE-B101-277998D7D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Michigan CAV Framework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938771-061C-4D0A-8FCB-BC82A9523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080" y="1235366"/>
            <a:ext cx="6929839" cy="500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8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108">
            <a:extLst>
              <a:ext uri="{FF2B5EF4-FFF2-40B4-BE49-F238E27FC236}">
                <a16:creationId xmlns:a16="http://schemas.microsoft.com/office/drawing/2014/main" id="{E652F101-50CC-4DAB-AC33-8A3FF4514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Michigan Tourism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E79286-FD3B-4425-AB61-E4BBFD45E2A5}"/>
              </a:ext>
            </a:extLst>
          </p:cNvPr>
          <p:cNvSpPr txBox="1"/>
          <p:nvPr/>
        </p:nvSpPr>
        <p:spPr>
          <a:xfrm>
            <a:off x="592666" y="1284288"/>
            <a:ext cx="4677770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Visitors injected $24.7 billion into Michigan economy in 2017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Which results in $2.7 billion in state tax revenue (compare to $1.2 billion gas tax revenue)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These figures have increased more than 25% since 2010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B4724B-FEC7-4582-86A2-DF5E6C07C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9171" y="274638"/>
            <a:ext cx="4524375" cy="1009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D743F8-8F7E-452F-935C-6802B1ADD4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1789" y="1438226"/>
            <a:ext cx="3378132" cy="22515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49230C-9DD4-40EE-A316-9AAF81F0DF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376" y="4095038"/>
            <a:ext cx="3691372" cy="20320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AD054E-EB02-4F9A-BE3C-9268BDF9E5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1789" y="4095039"/>
            <a:ext cx="3378132" cy="203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167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A0E6FB-6E91-41A4-9CB3-13AF97ED5E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Model Design</a:t>
            </a:r>
          </a:p>
        </p:txBody>
      </p:sp>
    </p:spTree>
    <p:extLst>
      <p:ext uri="{BB962C8B-B14F-4D97-AF65-F5344CB8AC3E}">
        <p14:creationId xmlns:p14="http://schemas.microsoft.com/office/powerpoint/2010/main" val="2568549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60391F-DDE0-4B9D-9288-056F9140D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66" y="1291511"/>
            <a:ext cx="6187982" cy="500448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087556" y="5926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62626"/>
                </a:solidFill>
              </a:rPr>
              <a:t>Model Scale and Boundaries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8F997B-7B36-4C5D-B5F9-B4D46310D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4913" y="965695"/>
            <a:ext cx="3044054" cy="219363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C1EAE9-0C30-44E2-B484-291591CE4466}"/>
              </a:ext>
            </a:extLst>
          </p:cNvPr>
          <p:cNvSpPr txBox="1"/>
          <p:nvPr/>
        </p:nvSpPr>
        <p:spPr>
          <a:xfrm>
            <a:off x="7013359" y="3978180"/>
            <a:ext cx="20063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4,792 Zones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2,275 MI Urban</a:t>
            </a:r>
          </a:p>
          <a:p>
            <a:r>
              <a:rPr lang="en-US" dirty="0">
                <a:solidFill>
                  <a:schemeClr val="tx2"/>
                </a:solidFill>
              </a:rPr>
              <a:t>2,156 MI Rural</a:t>
            </a:r>
          </a:p>
          <a:p>
            <a:r>
              <a:rPr lang="en-US" dirty="0">
                <a:solidFill>
                  <a:schemeClr val="tx2"/>
                </a:solidFill>
              </a:rPr>
              <a:t>200 Halo</a:t>
            </a:r>
          </a:p>
          <a:p>
            <a:r>
              <a:rPr lang="en-US" dirty="0">
                <a:solidFill>
                  <a:schemeClr val="tx2"/>
                </a:solidFill>
              </a:rPr>
              <a:t>161 Beyond Halo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610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108">
            <a:extLst>
              <a:ext uri="{FF2B5EF4-FFF2-40B4-BE49-F238E27FC236}">
                <a16:creationId xmlns:a16="http://schemas.microsoft.com/office/drawing/2014/main" id="{E652F101-50CC-4DAB-AC33-8A3FF4514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Passenger Demand Models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E79286-FD3B-4425-AB61-E4BBFD45E2A5}"/>
              </a:ext>
            </a:extLst>
          </p:cNvPr>
          <p:cNvSpPr txBox="1"/>
          <p:nvPr/>
        </p:nvSpPr>
        <p:spPr>
          <a:xfrm>
            <a:off x="592666" y="1148745"/>
            <a:ext cx="8392662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/>
                </a:solidFill>
              </a:rPr>
              <a:t>Short Distance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&lt; 50 miles and near home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7 purposes on Work/Other Tour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Michigan + Halo residents only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/>
                </a:solidFill>
              </a:rPr>
              <a:t>Long Distance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&gt; 50 miles and one end near home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4 purposes for MI + Halo residents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Single purpose for Other USA &amp; Canada residents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Separate Auto and Airport Ground Access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/>
                </a:solidFill>
              </a:rPr>
              <a:t>Visitor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Both ends away from home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Linked to long-distance model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Single purpose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553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3F7E551B-1D57-473E-906E-3A7AD78453DB}"/>
              </a:ext>
            </a:extLst>
          </p:cNvPr>
          <p:cNvSpPr/>
          <p:nvPr/>
        </p:nvSpPr>
        <p:spPr>
          <a:xfrm>
            <a:off x="776650" y="2915224"/>
            <a:ext cx="7590699" cy="32549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32DEC35-FDCD-424D-9FFF-160977006BA0}"/>
              </a:ext>
            </a:extLst>
          </p:cNvPr>
          <p:cNvSpPr/>
          <p:nvPr/>
        </p:nvSpPr>
        <p:spPr>
          <a:xfrm>
            <a:off x="863765" y="3000181"/>
            <a:ext cx="4576414" cy="30867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032BD33-CEC9-481E-A149-57F879E48F64}"/>
              </a:ext>
            </a:extLst>
          </p:cNvPr>
          <p:cNvSpPr/>
          <p:nvPr/>
        </p:nvSpPr>
        <p:spPr>
          <a:xfrm>
            <a:off x="1047141" y="3481624"/>
            <a:ext cx="1954593" cy="2423713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A491E2A-0016-47A4-80E9-EA109E63FAA6}"/>
              </a:ext>
            </a:extLst>
          </p:cNvPr>
          <p:cNvSpPr/>
          <p:nvPr/>
        </p:nvSpPr>
        <p:spPr>
          <a:xfrm>
            <a:off x="6060314" y="3000181"/>
            <a:ext cx="2209428" cy="30867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EA213A4-831C-4191-9854-FCD692D8886D}"/>
              </a:ext>
            </a:extLst>
          </p:cNvPr>
          <p:cNvSpPr txBox="1"/>
          <p:nvPr/>
        </p:nvSpPr>
        <p:spPr>
          <a:xfrm>
            <a:off x="1709708" y="2973297"/>
            <a:ext cx="3263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Long-Distance Trips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1B55D2-2279-4B94-BA35-5195FA4BF036}"/>
              </a:ext>
            </a:extLst>
          </p:cNvPr>
          <p:cNvSpPr txBox="1"/>
          <p:nvPr/>
        </p:nvSpPr>
        <p:spPr>
          <a:xfrm>
            <a:off x="6112332" y="2967293"/>
            <a:ext cx="2108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Visitor Trips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484452D-576D-4367-8B35-D6A80580AF5E}"/>
              </a:ext>
            </a:extLst>
          </p:cNvPr>
          <p:cNvSpPr/>
          <p:nvPr/>
        </p:nvSpPr>
        <p:spPr>
          <a:xfrm>
            <a:off x="6380058" y="3419472"/>
            <a:ext cx="1673975" cy="780698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Trip Generation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5DBAB22-BBD4-4B25-A562-9F89EA92CDD7}"/>
              </a:ext>
            </a:extLst>
          </p:cNvPr>
          <p:cNvCxnSpPr>
            <a:cxnSpLocks/>
            <a:stCxn id="32" idx="2"/>
            <a:endCxn id="38" idx="0"/>
          </p:cNvCxnSpPr>
          <p:nvPr/>
        </p:nvCxnSpPr>
        <p:spPr>
          <a:xfrm>
            <a:off x="7217046" y="4200170"/>
            <a:ext cx="0" cy="819673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61C7CE3E-ACE8-423F-B1DC-4ACDDC65080E}"/>
              </a:ext>
            </a:extLst>
          </p:cNvPr>
          <p:cNvSpPr/>
          <p:nvPr/>
        </p:nvSpPr>
        <p:spPr>
          <a:xfrm>
            <a:off x="6380058" y="5019843"/>
            <a:ext cx="1673975" cy="780698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Destination Choice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942CA31-A858-4B6C-975A-E3C120BE4C42}"/>
              </a:ext>
            </a:extLst>
          </p:cNvPr>
          <p:cNvSpPr/>
          <p:nvPr/>
        </p:nvSpPr>
        <p:spPr>
          <a:xfrm>
            <a:off x="3264862" y="3481624"/>
            <a:ext cx="1954592" cy="242372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07DCF57-8284-4D4A-884A-9FA0C5D3E6A6}"/>
              </a:ext>
            </a:extLst>
          </p:cNvPr>
          <p:cNvCxnSpPr>
            <a:cxnSpLocks/>
            <a:stCxn id="57" idx="3"/>
            <a:endCxn id="32" idx="1"/>
          </p:cNvCxnSpPr>
          <p:nvPr/>
        </p:nvCxnSpPr>
        <p:spPr>
          <a:xfrm flipV="1">
            <a:off x="4926431" y="3809821"/>
            <a:ext cx="1453627" cy="743045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D8463FE7-609C-41B8-93D1-A9567E251EDF}"/>
              </a:ext>
            </a:extLst>
          </p:cNvPr>
          <p:cNvSpPr/>
          <p:nvPr/>
        </p:nvSpPr>
        <p:spPr>
          <a:xfrm>
            <a:off x="1311590" y="4222928"/>
            <a:ext cx="1437943" cy="62988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Greater Michigan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8D1B568-E92A-46DB-B311-1CD466157D3D}"/>
              </a:ext>
            </a:extLst>
          </p:cNvPr>
          <p:cNvSpPr/>
          <p:nvPr/>
        </p:nvSpPr>
        <p:spPr>
          <a:xfrm>
            <a:off x="1304303" y="5072006"/>
            <a:ext cx="1433611" cy="44244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Other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2818390-4F69-4BBD-ADAC-F1EB0E8152C2}"/>
              </a:ext>
            </a:extLst>
          </p:cNvPr>
          <p:cNvSpPr/>
          <p:nvPr/>
        </p:nvSpPr>
        <p:spPr>
          <a:xfrm>
            <a:off x="3488488" y="4237923"/>
            <a:ext cx="1437943" cy="62988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Greater Michigan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1B20EBD-E56F-4A96-BD43-EEB0CFD8D56F}"/>
              </a:ext>
            </a:extLst>
          </p:cNvPr>
          <p:cNvSpPr/>
          <p:nvPr/>
        </p:nvSpPr>
        <p:spPr>
          <a:xfrm>
            <a:off x="3481948" y="5072006"/>
            <a:ext cx="1437943" cy="45091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Other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3896516-53E0-4706-8763-C41432D1D6F4}"/>
              </a:ext>
            </a:extLst>
          </p:cNvPr>
          <p:cNvSpPr txBox="1"/>
          <p:nvPr/>
        </p:nvSpPr>
        <p:spPr>
          <a:xfrm>
            <a:off x="1117148" y="3486655"/>
            <a:ext cx="1826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Trip Generation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E8DE1B5-6828-4382-8A08-755636A11A51}"/>
              </a:ext>
            </a:extLst>
          </p:cNvPr>
          <p:cNvSpPr txBox="1"/>
          <p:nvPr/>
        </p:nvSpPr>
        <p:spPr>
          <a:xfrm>
            <a:off x="3481948" y="3493326"/>
            <a:ext cx="1535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Destination Choice</a:t>
            </a: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44268254-4FBB-489C-BDFE-376436767821}"/>
              </a:ext>
            </a:extLst>
          </p:cNvPr>
          <p:cNvCxnSpPr>
            <a:cxnSpLocks/>
            <a:stCxn id="58" idx="3"/>
            <a:endCxn id="32" idx="1"/>
          </p:cNvCxnSpPr>
          <p:nvPr/>
        </p:nvCxnSpPr>
        <p:spPr>
          <a:xfrm flipV="1">
            <a:off x="4919891" y="3809821"/>
            <a:ext cx="1460167" cy="1487642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7F0B48A-7080-416C-ADFC-50265D94D5DC}"/>
              </a:ext>
            </a:extLst>
          </p:cNvPr>
          <p:cNvCxnSpPr>
            <a:cxnSpLocks/>
          </p:cNvCxnSpPr>
          <p:nvPr/>
        </p:nvCxnSpPr>
        <p:spPr>
          <a:xfrm>
            <a:off x="3000634" y="4744646"/>
            <a:ext cx="302676" cy="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" name="Title 108">
            <a:extLst>
              <a:ext uri="{FF2B5EF4-FFF2-40B4-BE49-F238E27FC236}">
                <a16:creationId xmlns:a16="http://schemas.microsoft.com/office/drawing/2014/main" id="{E652F101-50CC-4DAB-AC33-8A3FF4514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Trip-Based Framework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E79286-FD3B-4425-AB61-E4BBFD45E2A5}"/>
              </a:ext>
            </a:extLst>
          </p:cNvPr>
          <p:cNvSpPr txBox="1"/>
          <p:nvPr/>
        </p:nvSpPr>
        <p:spPr>
          <a:xfrm>
            <a:off x="544691" y="1334617"/>
            <a:ext cx="839266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Household Synthesis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Trip Purposes by Tour Type in Short Distance Models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Model linkages (HB -&gt; NHB &amp; Long-Distance -&gt; Visitor)</a:t>
            </a:r>
          </a:p>
        </p:txBody>
      </p:sp>
    </p:spTree>
    <p:extLst>
      <p:ext uri="{BB962C8B-B14F-4D97-AF65-F5344CB8AC3E}">
        <p14:creationId xmlns:p14="http://schemas.microsoft.com/office/powerpoint/2010/main" val="4172667280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 Presentation">
  <a:themeElements>
    <a:clrScheme name="Custom 7">
      <a:dk1>
        <a:srgbClr val="48484A"/>
      </a:dk1>
      <a:lt1>
        <a:sysClr val="window" lastClr="FFFFFF"/>
      </a:lt1>
      <a:dk2>
        <a:srgbClr val="262626"/>
      </a:dk2>
      <a:lt2>
        <a:srgbClr val="F68B1F"/>
      </a:lt2>
      <a:accent1>
        <a:srgbClr val="006FA1"/>
      </a:accent1>
      <a:accent2>
        <a:srgbClr val="88CADE"/>
      </a:accent2>
      <a:accent3>
        <a:srgbClr val="65B360"/>
      </a:accent3>
      <a:accent4>
        <a:srgbClr val="FFC20E"/>
      </a:accent4>
      <a:accent5>
        <a:srgbClr val="514D85"/>
      </a:accent5>
      <a:accent6>
        <a:srgbClr val="BA1222"/>
      </a:accent6>
      <a:hlink>
        <a:srgbClr val="0000FF"/>
      </a:hlink>
      <a:folHlink>
        <a:srgbClr val="B1B3B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 Presentation.potx" id="{2282F849-DE3D-4F9B-9A95-78CD204BD376}" vid="{D2DCF89A-21CE-4BD2-9314-40B42567F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tegory xmlns="4c265f44-5553-4b88-8776-487c6beffe03">Power Point</Category>
    <Practice xmlns="4c265f44-5553-4b88-8776-487c6beffe03">CORP</Practice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4322EC559C6C46AD7C246A9C6A9593" ma:contentTypeVersion="2" ma:contentTypeDescription="Create a new document." ma:contentTypeScope="" ma:versionID="a38972bdc2a28b491e8b5d76cc384854">
  <xsd:schema xmlns:xsd="http://www.w3.org/2001/XMLSchema" xmlns:xs="http://www.w3.org/2001/XMLSchema" xmlns:p="http://schemas.microsoft.com/office/2006/metadata/properties" xmlns:ns2="4c265f44-5553-4b88-8776-487c6beffe03" targetNamespace="http://schemas.microsoft.com/office/2006/metadata/properties" ma:root="true" ma:fieldsID="596bb8cd0db947c7da86bc56901a4608" ns2:_="">
    <xsd:import namespace="4c265f44-5553-4b88-8776-487c6beffe03"/>
    <xsd:element name="properties">
      <xsd:complexType>
        <xsd:sequence>
          <xsd:element name="documentManagement">
            <xsd:complexType>
              <xsd:all>
                <xsd:element ref="ns2:Category" minOccurs="0"/>
                <xsd:element ref="ns2:Practic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265f44-5553-4b88-8776-487c6beffe03" elementFormDefault="qualified">
    <xsd:import namespace="http://schemas.microsoft.com/office/2006/documentManagement/types"/>
    <xsd:import namespace="http://schemas.microsoft.com/office/infopath/2007/PartnerControls"/>
    <xsd:element name="Category" ma:index="2" nillable="true" ma:displayName="Category" ma:default="Acoustics Output" ma:format="Dropdown" ma:internalName="Category">
      <xsd:simpleType>
        <xsd:restriction base="dms:Choice">
          <xsd:enumeration value="Acoustics Output"/>
          <xsd:enumeration value="AutoCAD"/>
          <xsd:enumeration value="Other"/>
          <xsd:enumeration value="Power Point"/>
          <xsd:enumeration value="Proposal and Report"/>
          <xsd:enumeration value="Questionnaire"/>
          <xsd:enumeration value="Resume"/>
          <xsd:enumeration value="Stationery"/>
          <xsd:enumeration value="Guidance Document"/>
          <xsd:enumeration value="Contracting"/>
        </xsd:restriction>
      </xsd:simpleType>
    </xsd:element>
    <xsd:element name="Practice" ma:index="3" nillable="true" ma:displayName="Practice" ma:default="CORP" ma:format="Dropdown" ma:internalName="Practice">
      <xsd:simpleType>
        <xsd:restriction base="dms:Choice">
          <xsd:enumeration value="CORP"/>
          <xsd:enumeration value="MIS"/>
          <xsd:enumeration value="TAE"/>
          <xsd:enumeration value="TQM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AB548D2-16E5-4D59-9228-B99A31CAF826}">
  <ds:schemaRefs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4c265f44-5553-4b88-8776-487c6beffe03"/>
    <ds:schemaRef ds:uri="http://purl.org/dc/elements/1.1/"/>
    <ds:schemaRef ds:uri="http://schemas.microsoft.com/office/2006/documentManagement/types"/>
    <ds:schemaRef ds:uri="http://purl.org/dc/terms/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23E702B-A4A8-49D1-8100-74D24C5D8E8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F42501-FD43-4347-8465-A1634AD528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265f44-5553-4b88-8776-487c6beffe0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8434</TotalTime>
  <Words>864</Words>
  <Application>Microsoft Office PowerPoint</Application>
  <PresentationFormat>On-screen Show (4:3)</PresentationFormat>
  <Paragraphs>332</Paragraphs>
  <Slides>35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Lucida Grande</vt:lpstr>
      <vt:lpstr>Wingdings</vt:lpstr>
      <vt:lpstr>PowerPoint Presentation</vt:lpstr>
      <vt:lpstr>PowerPoint Presentation</vt:lpstr>
      <vt:lpstr>The New Michigan Statewide Model</vt:lpstr>
      <vt:lpstr>CAVs in Michigan</vt:lpstr>
      <vt:lpstr>The Michigan CAV Framework</vt:lpstr>
      <vt:lpstr>Michigan Tourism</vt:lpstr>
      <vt:lpstr>PowerPoint Presentation</vt:lpstr>
      <vt:lpstr>Model Scale and Boundaries</vt:lpstr>
      <vt:lpstr>Passenger Demand Models</vt:lpstr>
      <vt:lpstr>Advanced Trip-Based Framework</vt:lpstr>
      <vt:lpstr>Seasonal Models</vt:lpstr>
      <vt:lpstr>PowerPoint Presentation</vt:lpstr>
      <vt:lpstr>Data Sources and Model Estimation</vt:lpstr>
      <vt:lpstr>PowerPoint Presentation</vt:lpstr>
      <vt:lpstr>Passive OD Expansion</vt:lpstr>
      <vt:lpstr>HH Survey and Expanded AirSage</vt:lpstr>
      <vt:lpstr>AirSage Long-Distance Attractions</vt:lpstr>
      <vt:lpstr>PowerPoint Presentation</vt:lpstr>
      <vt:lpstr>Seasonal Factor Estimation</vt:lpstr>
      <vt:lpstr>Summer / Fall Comparisons</vt:lpstr>
      <vt:lpstr>Observed Summer to Fall Ratio:  Long Distance and Visitor Trips</vt:lpstr>
      <vt:lpstr>PowerPoint Presentation</vt:lpstr>
      <vt:lpstr>Person Trip Rates</vt:lpstr>
      <vt:lpstr>LD Person Trip Rates</vt:lpstr>
      <vt:lpstr>LD Trip Distances</vt:lpstr>
      <vt:lpstr>LD Mode Shares</vt:lpstr>
      <vt:lpstr>LD Weekday/Weekend Mode Shares</vt:lpstr>
      <vt:lpstr>SD Trip Purpose Shares</vt:lpstr>
      <vt:lpstr>PowerPoint Presentation</vt:lpstr>
      <vt:lpstr>Long-Distance Generation</vt:lpstr>
      <vt:lpstr>Attraction Variables in Destination Choice</vt:lpstr>
      <vt:lpstr>PowerPoint Presentation</vt:lpstr>
      <vt:lpstr>Visitor vs. Long-Distance Trips</vt:lpstr>
      <vt:lpstr>Average Trip Duration vs. Distance from Home</vt:lpstr>
      <vt:lpstr>Visitor Model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Tuttle</dc:creator>
  <cp:lastModifiedBy>Vince Bernardin</cp:lastModifiedBy>
  <cp:revision>166</cp:revision>
  <dcterms:modified xsi:type="dcterms:W3CDTF">2018-12-14T06:40:24Z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0x010100654322EC559C6C46AD7C246A9C6A9593</vt:lpwstr>
  </property>
</Properties>
</file>