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0" r:id="rId3"/>
    <p:sldId id="317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47" r:id="rId12"/>
    <p:sldId id="358" r:id="rId13"/>
    <p:sldId id="359" r:id="rId14"/>
    <p:sldId id="361" r:id="rId15"/>
    <p:sldId id="360" r:id="rId16"/>
    <p:sldId id="362" r:id="rId17"/>
    <p:sldId id="348" r:id="rId18"/>
    <p:sldId id="363" r:id="rId19"/>
    <p:sldId id="365" r:id="rId20"/>
    <p:sldId id="364" r:id="rId21"/>
    <p:sldId id="3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6D85-8976-4957-9504-B0D9751D096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051A-8C2A-4A17-9104-A92FA043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5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0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9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3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50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25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3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8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5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9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051A-8C2A-4A17-9104-A92FA04374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\\tscfs004\sgranato$\My Pictures\ODOTlogo_winding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35889"/>
            <a:ext cx="4953000" cy="322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335846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Traffic Forecasting Trivia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Gregory Giaimo, PE</a:t>
            </a: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 Ohio Department of Transportation</a:t>
            </a: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Division of Planning</a:t>
            </a:r>
          </a:p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December 14, 2018</a:t>
            </a: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What percent of households (within 5) was it originally recommended you survey in small metro areas?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91F19B-A7AD-45F6-83BA-4E609DBEA758}"/>
              </a:ext>
            </a:extLst>
          </p:cNvPr>
          <p:cNvSpPr/>
          <p:nvPr/>
        </p:nvSpPr>
        <p:spPr>
          <a:xfrm>
            <a:off x="533400" y="235077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12.5%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E78918-5A5C-4482-834B-D3797CF45224}"/>
              </a:ext>
            </a:extLst>
          </p:cNvPr>
          <p:cNvSpPr/>
          <p:nvPr/>
        </p:nvSpPr>
        <p:spPr>
          <a:xfrm>
            <a:off x="2438400" y="1981200"/>
            <a:ext cx="670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recommendation for the largest areas was 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Intent was to replicate the OD pattern of the area from the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Failed, assignment across the “Main Screen-line” resulted in adjustment factors near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Modern surveys obtain about 0.5% for updating model parameters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But now we have “Big Data”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What year (within 3) was Technical Services created from the old Bureau of Planning Survey?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9A091D-C28D-4549-ACA0-DE8580BCC806}"/>
              </a:ext>
            </a:extLst>
          </p:cNvPr>
          <p:cNvSpPr/>
          <p:nvPr/>
        </p:nvSpPr>
        <p:spPr>
          <a:xfrm>
            <a:off x="490861" y="2165985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1972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02128-93A3-431F-AF0A-7C681265AD42}"/>
              </a:ext>
            </a:extLst>
          </p:cNvPr>
          <p:cNvSpPr/>
          <p:nvPr/>
        </p:nvSpPr>
        <p:spPr>
          <a:xfrm>
            <a:off x="2667000" y="1981200"/>
            <a:ext cx="647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same year as the creation of ODOT and demonstrates the transition away from survey based planning</a:t>
            </a:r>
          </a:p>
        </p:txBody>
      </p:sp>
    </p:spTree>
    <p:extLst>
      <p:ext uri="{BB962C8B-B14F-4D97-AF65-F5344CB8AC3E}">
        <p14:creationId xmlns:p14="http://schemas.microsoft.com/office/powerpoint/2010/main" val="5880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What did ODOT previously refer to the nodes in networks as?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D1A33F-4812-47D9-8981-18B184F79E4A}"/>
              </a:ext>
            </a:extLst>
          </p:cNvPr>
          <p:cNvSpPr/>
          <p:nvPr/>
        </p:nvSpPr>
        <p:spPr>
          <a:xfrm>
            <a:off x="457200" y="2001175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Grids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9F15A2-64F8-4F8E-8F12-057D1AAD370A}"/>
              </a:ext>
            </a:extLst>
          </p:cNvPr>
          <p:cNvSpPr/>
          <p:nvPr/>
        </p:nvSpPr>
        <p:spPr>
          <a:xfrm>
            <a:off x="2500544" y="1981200"/>
            <a:ext cx="6477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Mylar grid sheets were underlaid beneath paper to hand code networks before key punching changes into text files on the mainframe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It took a few days to get a plot back from the SOCC to see if you did it right</a:t>
            </a:r>
          </a:p>
        </p:txBody>
      </p:sp>
    </p:spTree>
    <p:extLst>
      <p:ext uri="{BB962C8B-B14F-4D97-AF65-F5344CB8AC3E}">
        <p14:creationId xmlns:p14="http://schemas.microsoft.com/office/powerpoint/2010/main" val="17870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 what urban area was the last cordon survey of the “golden era”  conducted in 1978?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332F7D-91EB-4757-A8CD-E96AFAEA49C3}"/>
              </a:ext>
            </a:extLst>
          </p:cNvPr>
          <p:cNvSpPr/>
          <p:nvPr/>
        </p:nvSpPr>
        <p:spPr>
          <a:xfrm>
            <a:off x="304800" y="1494206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Columbus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CE6929-96B6-4738-A5B3-3B084E745F67}"/>
              </a:ext>
            </a:extLst>
          </p:cNvPr>
          <p:cNvSpPr/>
          <p:nvPr/>
        </p:nvSpPr>
        <p:spPr>
          <a:xfrm>
            <a:off x="0" y="2177509"/>
            <a:ext cx="426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Planning Survey Bureau conducted hundreds of intercept surveys a year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There were several major incidents resulting in shutdown of the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DB3FE-A9E7-4141-A368-C6D325DC4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70" y="2459665"/>
            <a:ext cx="4871765" cy="36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What Ohio urban area was the first to use microcomputer modeling software (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Tranplan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) around 1990?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B9F37B-2BB2-4DED-A2B5-710C453DD950}"/>
              </a:ext>
            </a:extLst>
          </p:cNvPr>
          <p:cNvSpPr/>
          <p:nvPr/>
        </p:nvSpPr>
        <p:spPr>
          <a:xfrm>
            <a:off x="341790" y="21336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Cleveland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4A7BF-190A-4F82-91BC-813EAE49DF3A}"/>
              </a:ext>
            </a:extLst>
          </p:cNvPr>
          <p:cNvSpPr/>
          <p:nvPr/>
        </p:nvSpPr>
        <p:spPr>
          <a:xfrm>
            <a:off x="2667000" y="2425988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ODOT followed up converting from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Planpac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/UTPS to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Tranplan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throughout the 1990’s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49698-7950-4334-8098-CE85209B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76413"/>
            <a:ext cx="3905795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Following a slump in the 1980’s due to near completion of the Interstate, in 1992 what helped renew interest in travel modeling?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074E8-53F5-4E7E-B5B4-A98A8D45B1BC}"/>
              </a:ext>
            </a:extLst>
          </p:cNvPr>
          <p:cNvSpPr/>
          <p:nvPr/>
        </p:nvSpPr>
        <p:spPr>
          <a:xfrm>
            <a:off x="304800" y="1980252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ISTEA (Intermodal Surface Transportation Efficiency Act)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27E2C1-24FA-4E9F-AC0B-8BD2A5FDE0F6}"/>
              </a:ext>
            </a:extLst>
          </p:cNvPr>
          <p:cNvSpPr/>
          <p:nvPr/>
        </p:nvSpPr>
        <p:spPr>
          <a:xfrm>
            <a:off x="1752600" y="3200400"/>
            <a:ext cx="739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Set the tone for a whole series of grandly named Federal transportation funding bills, none of which were nearly so impactful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1990 CAAA (Clean Air Act Amendments) were similarly important in reviving interest in modeling</a:t>
            </a:r>
          </a:p>
        </p:txBody>
      </p:sp>
    </p:spTree>
    <p:extLst>
      <p:ext uri="{BB962C8B-B14F-4D97-AF65-F5344CB8AC3E}">
        <p14:creationId xmlns:p14="http://schemas.microsoft.com/office/powerpoint/2010/main" val="14271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Which MPO objected to ODOT only conducting a new roadside survey for the new MPO in Newark resulting in new cordon surveys for all MPO’s in the 1990’s? (bonus point for exact person)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2D7B9-0368-434C-8BC0-9CF8F3C1518E}"/>
              </a:ext>
            </a:extLst>
          </p:cNvPr>
          <p:cNvSpPr/>
          <p:nvPr/>
        </p:nvSpPr>
        <p:spPr>
          <a:xfrm>
            <a:off x="304800" y="30480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AMATS (Ken Hanson)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420D8-9720-422B-9883-357842EA4D3F}"/>
              </a:ext>
            </a:extLst>
          </p:cNvPr>
          <p:cNvSpPr/>
          <p:nvPr/>
        </p:nvSpPr>
        <p:spPr>
          <a:xfrm>
            <a:off x="1742243" y="4132616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 young Engineer 2 was put in charge of spending $7 million (a lot in the 90’s) hiring consultants to do it since no one else wanted to touch it</a:t>
            </a:r>
          </a:p>
        </p:txBody>
      </p:sp>
    </p:spTree>
    <p:extLst>
      <p:ext uri="{BB962C8B-B14F-4D97-AF65-F5344CB8AC3E}">
        <p14:creationId xmlns:p14="http://schemas.microsoft.com/office/powerpoint/2010/main" val="21634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912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Approximately (nearest 100) how many roadside interview locations were surveyed in the 1990’s?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793217-37EB-4EC6-8A2E-14110F7D9057}"/>
              </a:ext>
            </a:extLst>
          </p:cNvPr>
          <p:cNvSpPr/>
          <p:nvPr/>
        </p:nvSpPr>
        <p:spPr>
          <a:xfrm>
            <a:off x="304800" y="21336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700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7" descr="mpood">
            <a:extLst>
              <a:ext uri="{FF2B5EF4-FFF2-40B4-BE49-F238E27FC236}">
                <a16:creationId xmlns:a16="http://schemas.microsoft.com/office/drawing/2014/main" id="{A4A34E24-D03B-4046-8570-24FC1BC7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7662"/>
            <a:ext cx="5181600" cy="524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In what decade did Ohio statewide model development begin?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5F13ED-6D0F-4118-99FF-DA59539C95F7}"/>
              </a:ext>
            </a:extLst>
          </p:cNvPr>
          <p:cNvSpPr/>
          <p:nvPr/>
        </p:nvSpPr>
        <p:spPr>
          <a:xfrm>
            <a:off x="304800" y="1620669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1970’s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E17C4-19DC-4B06-9D39-4773B0C3048C}"/>
              </a:ext>
            </a:extLst>
          </p:cNvPr>
          <p:cNvSpPr/>
          <p:nvPr/>
        </p:nvSpPr>
        <p:spPr>
          <a:xfrm>
            <a:off x="1676400" y="209801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first attempt used hundreds of cordon surveys to develop town by town trip generation rates, successful model begun in late 1990’s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B5A91EC-88BE-451D-8DE1-6EBE9687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60113"/>
            <a:ext cx="4267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8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Who developed the first capacity calculator to replace the old book (it was pretty thick) of capacity look up tables? (bonus point for specific person)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6597E-C156-4D46-9E83-4423DAFFA431}"/>
              </a:ext>
            </a:extLst>
          </p:cNvPr>
          <p:cNvSpPr/>
          <p:nvPr/>
        </p:nvSpPr>
        <p:spPr>
          <a:xfrm>
            <a:off x="267070" y="25908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SCATS (Paul Jaeger)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FF9B6F-53F9-4D33-9D95-21603D405D41}"/>
              </a:ext>
            </a:extLst>
          </p:cNvPr>
          <p:cNvSpPr/>
          <p:nvPr/>
        </p:nvSpPr>
        <p:spPr>
          <a:xfrm>
            <a:off x="1371600" y="3509137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Mark commented on the lack of cross street influences so Paul said do it better and I got tasked with it, first ODOT version based on 1985 HCM</a:t>
            </a:r>
          </a:p>
        </p:txBody>
      </p:sp>
    </p:spTree>
    <p:extLst>
      <p:ext uri="{BB962C8B-B14F-4D97-AF65-F5344CB8AC3E}">
        <p14:creationId xmlns:p14="http://schemas.microsoft.com/office/powerpoint/2010/main" val="25593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2573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 what decade was the first traffic count taken in Ohio (bonus point for exact year)?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6B9B8-3032-4AB9-9194-420874B4504B}"/>
              </a:ext>
            </a:extLst>
          </p:cNvPr>
          <p:cNvSpPr/>
          <p:nvPr/>
        </p:nvSpPr>
        <p:spPr>
          <a:xfrm>
            <a:off x="304800" y="1872104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1870’s (1873)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3200" u="sng" baseline="30000" dirty="0">
                <a:solidFill>
                  <a:schemeClr val="accent3">
                    <a:lumMod val="50000"/>
                  </a:schemeClr>
                </a:solidFill>
              </a:rPr>
              <a:t>nd</a:t>
            </a:r>
            <a:r>
              <a:rPr lang="en-US" sz="3200" u="sng" dirty="0">
                <a:solidFill>
                  <a:schemeClr val="accent3">
                    <a:lumMod val="50000"/>
                  </a:schemeClr>
                </a:solidFill>
              </a:rPr>
              <a:t> Street Cincinnati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144 Coal Carts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961 Drays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429 Ox Teams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801 Horse Drawn Vehicles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 One Engine Wagons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1 Hose Reel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2378 Total Vehicles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A8F80-AAFE-44F6-8345-AC80360F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726" y="3139510"/>
            <a:ext cx="2766874" cy="1687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15DFA-6D24-4DDB-941C-860407EDF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26" y="1303737"/>
            <a:ext cx="2148396" cy="157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82EF98-4C03-4141-985D-870B1F88B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726" y="5080244"/>
            <a:ext cx="2971801" cy="159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A315FF-AC69-480B-A1D0-EBA5FA9E1BCA}"/>
              </a:ext>
            </a:extLst>
          </p:cNvPr>
          <p:cNvSpPr txBox="1"/>
          <p:nvPr/>
        </p:nvSpPr>
        <p:spPr>
          <a:xfrm>
            <a:off x="5376539" y="282148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Coal Cart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D4DC2-4ECB-4A81-A62B-FF8294C2C12B}"/>
              </a:ext>
            </a:extLst>
          </p:cNvPr>
          <p:cNvSpPr txBox="1"/>
          <p:nvPr/>
        </p:nvSpPr>
        <p:spPr>
          <a:xfrm>
            <a:off x="5376539" y="475431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EBE42-9ED2-47F9-AB2C-D8670587FE77}"/>
              </a:ext>
            </a:extLst>
          </p:cNvPr>
          <p:cNvSpPr txBox="1"/>
          <p:nvPr/>
        </p:nvSpPr>
        <p:spPr>
          <a:xfrm>
            <a:off x="5376539" y="656811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Hose Reel</a:t>
            </a:r>
          </a:p>
        </p:txBody>
      </p:sp>
    </p:spTree>
    <p:extLst>
      <p:ext uri="{BB962C8B-B14F-4D97-AF65-F5344CB8AC3E}">
        <p14:creationId xmlns:p14="http://schemas.microsoft.com/office/powerpoint/2010/main" val="39812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9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Who decided to replace the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Tranplan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models with Cube?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CE3927-8993-4AB7-B32F-E29278331A18}"/>
              </a:ext>
            </a:extLst>
          </p:cNvPr>
          <p:cNvSpPr/>
          <p:nvPr/>
        </p:nvSpPr>
        <p:spPr>
          <a:xfrm>
            <a:off x="336612" y="25908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OTDMUG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BB39F3-865C-4BB2-87BE-87EE6D18BEAF}"/>
              </a:ext>
            </a:extLst>
          </p:cNvPr>
          <p:cNvSpPr/>
          <p:nvPr/>
        </p:nvSpPr>
        <p:spPr>
          <a:xfrm>
            <a:off x="1371600" y="3509137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 2000 a committee was formed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Dave Schmitt and I did most of the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MUG voted on it</a:t>
            </a:r>
          </a:p>
        </p:txBody>
      </p:sp>
    </p:spTree>
    <p:extLst>
      <p:ext uri="{BB962C8B-B14F-4D97-AF65-F5344CB8AC3E}">
        <p14:creationId xmlns:p14="http://schemas.microsoft.com/office/powerpoint/2010/main" val="20444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0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capacity used in the original BPR curve was referred to as “practical capacity”, approximately what would the level of service be when practical capacity is approached? 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43C17-DD65-4FA6-91D0-3790323D3451}"/>
              </a:ext>
            </a:extLst>
          </p:cNvPr>
          <p:cNvSpPr/>
          <p:nvPr/>
        </p:nvSpPr>
        <p:spPr>
          <a:xfrm>
            <a:off x="533400" y="2517559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C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6118A-1D07-438F-8F95-D8F89765E182}"/>
              </a:ext>
            </a:extLst>
          </p:cNvPr>
          <p:cNvSpPr/>
          <p:nvPr/>
        </p:nvSpPr>
        <p:spPr>
          <a:xfrm>
            <a:off x="3441079" y="2514600"/>
            <a:ext cx="57791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old assignment methodology was called 40/40/20 and required an LOS C capacity and speeds (formed as 1/3 peak + 2/3 off peak from floating car runs)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0E5BE-9FBA-4694-9816-9B986303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532397"/>
            <a:ext cx="3669679" cy="22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Who was named the Ohio State Highway Department’s first Director in 1904? (hint: similar to Texas)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507F45-5549-4EAA-99E6-D36F6D7047BE}"/>
              </a:ext>
            </a:extLst>
          </p:cNvPr>
          <p:cNvSpPr/>
          <p:nvPr/>
        </p:nvSpPr>
        <p:spPr>
          <a:xfrm>
            <a:off x="228600" y="2351782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Sam Houston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6902-4162-4570-873D-88C1A9C0D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445" r="11667" b="2221"/>
          <a:stretch/>
        </p:blipFill>
        <p:spPr>
          <a:xfrm rot="5400000">
            <a:off x="4648200" y="2590800"/>
            <a:ext cx="3352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 what decade did the first traffic survey occur in Ohio? (bonus point for exact year)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1D0558-1F7D-4D2D-9DEF-434615E08DF0}"/>
              </a:ext>
            </a:extLst>
          </p:cNvPr>
          <p:cNvSpPr/>
          <p:nvPr/>
        </p:nvSpPr>
        <p:spPr>
          <a:xfrm>
            <a:off x="304800" y="1872104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1920’s (1925)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238E2-334A-469B-BB88-C664C43F57D1}"/>
              </a:ext>
            </a:extLst>
          </p:cNvPr>
          <p:cNvSpPr/>
          <p:nvPr/>
        </p:nvSpPr>
        <p:spPr>
          <a:xfrm>
            <a:off x="3733800" y="1872104"/>
            <a:ext cx="480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354 roadside interview survey locations surveyed throughout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Also 817 manual traffic count locations conducted by Boy Scouts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07CA1-16EC-453A-85B9-51A174B33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" y="3222035"/>
            <a:ext cx="3610769" cy="27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 what city was the first HH survey in Ohio conducted in 1945?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084A0-5782-4773-AC37-B682E624649C}"/>
              </a:ext>
            </a:extLst>
          </p:cNvPr>
          <p:cNvSpPr/>
          <p:nvPr/>
        </p:nvSpPr>
        <p:spPr>
          <a:xfrm>
            <a:off x="304800" y="1872104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Cincinnati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F20FB-E113-4D9E-ABB3-F4E46E6E9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76" y="1950660"/>
            <a:ext cx="5963482" cy="44011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857805-926F-438C-8D16-D18CC815341B}"/>
              </a:ext>
            </a:extLst>
          </p:cNvPr>
          <p:cNvSpPr/>
          <p:nvPr/>
        </p:nvSpPr>
        <p:spPr>
          <a:xfrm>
            <a:off x="132425" y="3373300"/>
            <a:ext cx="27366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There was also a big flood that year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What did Moore and Dantzig develop in 1957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A01A8F-DF6A-43E1-B2F1-C5A88A3C2F82}"/>
              </a:ext>
            </a:extLst>
          </p:cNvPr>
          <p:cNvSpPr/>
          <p:nvPr/>
        </p:nvSpPr>
        <p:spPr>
          <a:xfrm>
            <a:off x="275208" y="1736883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Network routing algorithm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09A04A-9600-478A-8CBF-B0D637715B42}"/>
              </a:ext>
            </a:extLst>
          </p:cNvPr>
          <p:cNvSpPr/>
          <p:nvPr/>
        </p:nvSpPr>
        <p:spPr>
          <a:xfrm>
            <a:off x="838200" y="2814101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Developed for long distance phone routing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By 1960 had been adapted for traffic assignment in the first Bureau of Public Roads Urban Transportation Planning “Battery”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Early practitioners simply assigned survey developed OD to the network (1 step model)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What was the year of the Federal-Aid Highway Act creating MPO’s?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2E5CC-8062-4CCA-9BED-8594DE897181}"/>
              </a:ext>
            </a:extLst>
          </p:cNvPr>
          <p:cNvSpPr/>
          <p:nvPr/>
        </p:nvSpPr>
        <p:spPr>
          <a:xfrm>
            <a:off x="275208" y="1736883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1962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B6A4D-6C52-495A-BDF5-106F248D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954" y="1736883"/>
            <a:ext cx="6886838" cy="49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How many MPO’s did Ohio have that year?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80D160-76D0-4DCE-BCB2-DBBC99ED9A09}"/>
              </a:ext>
            </a:extLst>
          </p:cNvPr>
          <p:cNvSpPr/>
          <p:nvPr/>
        </p:nvSpPr>
        <p:spPr>
          <a:xfrm>
            <a:off x="275208" y="1736883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15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FD5AB-5ABE-4D78-B02F-ED3D24F43CC5}"/>
              </a:ext>
            </a:extLst>
          </p:cNvPr>
          <p:cNvSpPr/>
          <p:nvPr/>
        </p:nvSpPr>
        <p:spPr>
          <a:xfrm>
            <a:off x="152030" y="2418993"/>
            <a:ext cx="4618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Originally referred to as transportation studies emphasizing their analytical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Newark (LCATS) added via 1980 Census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Sandusky (ECRPC) added via 2000 Census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7CDE7-0202-4F73-8474-D6DA5B4A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38" y="1371600"/>
            <a:ext cx="42148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8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 1964 a HH survey was conducted for this metro area which it was thought would soon be an MPO?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2943DA-B9D5-40FA-B77B-447FD21B5233}"/>
              </a:ext>
            </a:extLst>
          </p:cNvPr>
          <p:cNvSpPr/>
          <p:nvPr/>
        </p:nvSpPr>
        <p:spPr>
          <a:xfrm>
            <a:off x="304800" y="1972114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A: Zanesville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AA4B78-DA22-4014-966F-9F12811849DA}"/>
              </a:ext>
            </a:extLst>
          </p:cNvPr>
          <p:cNvSpPr/>
          <p:nvPr/>
        </p:nvSpPr>
        <p:spPr>
          <a:xfrm>
            <a:off x="688019" y="2531396"/>
            <a:ext cx="38839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All new MPO areas were surveyed between 1963 and 1968 starting with Akron/Cleveland and ending with Dayton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254F-3A2D-429A-9011-5D16131A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2407948"/>
            <a:ext cx="4034101" cy="32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956</Words>
  <Application>Microsoft Office PowerPoint</Application>
  <PresentationFormat>On-screen Show (4:3)</PresentationFormat>
  <Paragraphs>113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Giaimo</dc:creator>
  <cp:lastModifiedBy>Gregory Giaimo</cp:lastModifiedBy>
  <cp:revision>249</cp:revision>
  <dcterms:created xsi:type="dcterms:W3CDTF">2006-08-16T00:00:00Z</dcterms:created>
  <dcterms:modified xsi:type="dcterms:W3CDTF">2018-12-13T13:04:28Z</dcterms:modified>
</cp:coreProperties>
</file>