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5" r:id="rId3"/>
    <p:sldId id="280" r:id="rId4"/>
    <p:sldId id="349" r:id="rId5"/>
    <p:sldId id="272" r:id="rId6"/>
    <p:sldId id="341" r:id="rId7"/>
    <p:sldId id="346" r:id="rId8"/>
    <p:sldId id="350" r:id="rId9"/>
    <p:sldId id="351" r:id="rId10"/>
    <p:sldId id="352" r:id="rId11"/>
    <p:sldId id="353" r:id="rId12"/>
    <p:sldId id="342" r:id="rId13"/>
    <p:sldId id="316" r:id="rId14"/>
    <p:sldId id="318" r:id="rId15"/>
    <p:sldId id="354" r:id="rId16"/>
    <p:sldId id="355" r:id="rId17"/>
    <p:sldId id="357" r:id="rId18"/>
    <p:sldId id="320" r:id="rId19"/>
    <p:sldId id="321" r:id="rId20"/>
    <p:sldId id="343" r:id="rId21"/>
    <p:sldId id="336" r:id="rId22"/>
    <p:sldId id="324" r:id="rId23"/>
    <p:sldId id="374" r:id="rId24"/>
    <p:sldId id="375" r:id="rId25"/>
    <p:sldId id="376" r:id="rId26"/>
    <p:sldId id="327" r:id="rId27"/>
    <p:sldId id="372" r:id="rId28"/>
    <p:sldId id="329" r:id="rId29"/>
    <p:sldId id="326" r:id="rId30"/>
    <p:sldId id="344" r:id="rId31"/>
    <p:sldId id="370" r:id="rId32"/>
    <p:sldId id="365" r:id="rId33"/>
    <p:sldId id="366" r:id="rId34"/>
    <p:sldId id="367" r:id="rId35"/>
    <p:sldId id="378" r:id="rId36"/>
    <p:sldId id="340" r:id="rId37"/>
    <p:sldId id="338" r:id="rId38"/>
    <p:sldId id="339" r:id="rId3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06jo" initials="d" lastIdx="4" clrIdx="0"/>
  <p:cmAuthor id="1" name="Gregory Erhardt" initials="GE" lastIdx="2" clrIdx="1">
    <p:extLst>
      <p:ext uri="{19B8F6BF-5375-455C-9EA6-DF929625EA0E}">
        <p15:presenceInfo xmlns:p15="http://schemas.microsoft.com/office/powerpoint/2012/main" userId="37d1e3cd14f6f2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F"/>
    <a:srgbClr val="ADADB1"/>
    <a:srgbClr val="CDCDDE"/>
    <a:srgbClr val="B7B7BC"/>
    <a:srgbClr val="4682B4"/>
    <a:srgbClr val="02339E"/>
    <a:srgbClr val="0033A1"/>
    <a:srgbClr val="0032A1"/>
    <a:srgbClr val="002E9C"/>
    <a:srgbClr val="605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2" autoAdjust="0"/>
    <p:restoredTop sz="91745" autoAdjust="0"/>
  </p:normalViewPr>
  <p:slideViewPr>
    <p:cSldViewPr>
      <p:cViewPr varScale="1">
        <p:scale>
          <a:sx n="100" d="100"/>
          <a:sy n="100" d="100"/>
        </p:scale>
        <p:origin x="1416" y="168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740" y="40"/>
      </p:cViewPr>
      <p:guideLst>
        <p:guide orient="horz" pos="3224"/>
        <p:guide pos="223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Erhardt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106D-EF57-4844-84DC-8E2ED954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5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B1986778-4955-48BF-B9A5-723767A6F1B2}" type="datetimeFigureOut">
              <a:rPr lang="en-US" smtClean="0"/>
              <a:pPr/>
              <a:t>3/14/19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5A667B8F-CD95-4BB3-B09F-6C28F666D6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5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7B8F-CD95-4BB3-B09F-6C28F666D66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73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level of analysis here. Will be touched upon later in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7B8F-CD95-4BB3-B09F-6C28F666D66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7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34345"/>
            <a:ext cx="9144000" cy="32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Standard-Slide-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t="93599" r="41942"/>
          <a:stretch/>
        </p:blipFill>
        <p:spPr>
          <a:xfrm>
            <a:off x="1" y="-19077"/>
            <a:ext cx="9143999" cy="1134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5" y="-110656"/>
            <a:ext cx="3543106" cy="1242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139190"/>
            <a:ext cx="6480448" cy="566738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728699"/>
            <a:ext cx="6480448" cy="4269836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34345"/>
            <a:ext cx="9144000" cy="32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46583"/>
            <a:ext cx="6480448" cy="80486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5875" y="0"/>
            <a:ext cx="9169876" cy="58142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-16552" y="5679250"/>
            <a:ext cx="9186429" cy="1178750"/>
          </a:xfrm>
          <a:prstGeom prst="rect">
            <a:avLst/>
          </a:prstGeom>
          <a:solidFill>
            <a:srgbClr val="002E9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en-GB" kern="0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331" y="5814265"/>
            <a:ext cx="7403069" cy="104373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 userDrawn="1"/>
        </p:nvSpPr>
        <p:spPr bwMode="auto">
          <a:xfrm>
            <a:off x="-25875" y="0"/>
            <a:ext cx="9186429" cy="1043735"/>
          </a:xfrm>
          <a:prstGeom prst="rect">
            <a:avLst/>
          </a:prstGeom>
          <a:solidFill>
            <a:srgbClr val="02339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en-GB" kern="0" dirty="0">
              <a:solidFill>
                <a:schemeClr val="accent3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66738" y="0"/>
            <a:ext cx="7875587" cy="1042988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7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700"/>
            <a:ext cx="8489950" cy="5407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48780"/>
            <a:ext cx="8489950" cy="4888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5839268"/>
            <a:ext cx="8489950" cy="5407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728700"/>
            <a:ext cx="8489950" cy="4888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3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82" y="728700"/>
            <a:ext cx="848995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448780"/>
            <a:ext cx="4168775" cy="48605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48781"/>
            <a:ext cx="4168775" cy="486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700"/>
            <a:ext cx="822960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0001"/>
            <a:ext cx="4040188" cy="5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441890"/>
            <a:ext cx="4041775" cy="54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3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700"/>
            <a:ext cx="848995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700"/>
            <a:ext cx="3008313" cy="5400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8700"/>
            <a:ext cx="5111750" cy="5580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8780"/>
            <a:ext cx="3008313" cy="48605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125" y="729431"/>
            <a:ext cx="3008313" cy="5400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5" y="729431"/>
            <a:ext cx="4995555" cy="558062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7125" y="1449511"/>
            <a:ext cx="3008313" cy="486053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61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25000"/>
                <a:lumOff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78492"/>
            <a:ext cx="2880000" cy="288147"/>
          </a:xfrm>
          <a:prstGeom prst="rect">
            <a:avLst/>
          </a:prstGeom>
          <a:solidFill>
            <a:srgbClr val="02339E"/>
          </a:solidFill>
          <a:ln w="3175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GB" sz="14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880000" y="6578492"/>
            <a:ext cx="2880000" cy="288147"/>
          </a:xfrm>
          <a:prstGeom prst="rect">
            <a:avLst/>
          </a:prstGeom>
          <a:solidFill>
            <a:srgbClr val="002E9C"/>
          </a:solidFill>
          <a:ln w="3175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GB" sz="14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0000" y="6578492"/>
            <a:ext cx="2880000" cy="288147"/>
          </a:xfrm>
          <a:prstGeom prst="rect">
            <a:avLst/>
          </a:prstGeom>
          <a:solidFill>
            <a:srgbClr val="02339E"/>
          </a:solidFill>
          <a:ln w="3175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GB" sz="14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0000" y="6579350"/>
            <a:ext cx="523610" cy="288149"/>
          </a:xfrm>
          <a:prstGeom prst="rect">
            <a:avLst/>
          </a:prstGeom>
          <a:solidFill>
            <a:srgbClr val="605270"/>
          </a:solidFill>
          <a:ln w="3175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  <a:solidFill>
            <a:srgbClr val="002E9C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tandard-Slide-9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t="93599" r="11298"/>
          <a:stretch/>
        </p:blipFill>
        <p:spPr>
          <a:xfrm>
            <a:off x="-18509" y="0"/>
            <a:ext cx="9182120" cy="5941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58" r:id="rId10"/>
    <p:sldLayoutId id="21474836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484312"/>
            <a:ext cx="8545830" cy="1899683"/>
          </a:xfrm>
        </p:spPr>
        <p:txBody>
          <a:bodyPr/>
          <a:lstStyle/>
          <a:p>
            <a:r>
              <a:rPr lang="en-US" sz="3600" dirty="0"/>
              <a:t>Interim Findings from NCHRP 08-110</a:t>
            </a:r>
            <a:br>
              <a:rPr lang="en-US" sz="3600" dirty="0"/>
            </a:br>
            <a:r>
              <a:rPr lang="en-US" sz="3600" dirty="0"/>
              <a:t>Traffic Forecasting Accuracy Assessment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510" y="6084295"/>
            <a:ext cx="9154510" cy="795470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92181" y="683695"/>
            <a:ext cx="2876584" cy="4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sz="2000" kern="0" dirty="0">
                <a:solidFill>
                  <a:schemeClr val="bg1"/>
                </a:solidFill>
              </a:rPr>
              <a:t>March 15, 2019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1DA632-EE7D-459E-B25C-1A487C8F1EDC}"/>
              </a:ext>
            </a:extLst>
          </p:cNvPr>
          <p:cNvSpPr txBox="1">
            <a:spLocks/>
          </p:cNvSpPr>
          <p:nvPr/>
        </p:nvSpPr>
        <p:spPr bwMode="auto">
          <a:xfrm>
            <a:off x="341530" y="3564015"/>
            <a:ext cx="8545830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0" kern="0" dirty="0"/>
              <a:t>Greg Erhardt &amp; Jawad Hoque</a:t>
            </a:r>
          </a:p>
          <a:p>
            <a:r>
              <a:rPr lang="en-US" sz="2400" b="0" kern="0" dirty="0"/>
              <a:t>University of Kentucky</a:t>
            </a:r>
          </a:p>
          <a:p>
            <a:endParaRPr lang="en-US" sz="2400" b="0" kern="0" dirty="0"/>
          </a:p>
          <a:p>
            <a:r>
              <a:rPr lang="en-US" sz="2400" b="0" kern="0" dirty="0"/>
              <a:t>Dave Schmitt </a:t>
            </a:r>
          </a:p>
          <a:p>
            <a:r>
              <a:rPr lang="en-US" sz="2400" b="0" kern="0" dirty="0" err="1"/>
              <a:t>Connetics</a:t>
            </a:r>
            <a:r>
              <a:rPr lang="en-US" sz="2400" b="0" kern="0" dirty="0"/>
              <a:t> Transportation Group</a:t>
            </a:r>
          </a:p>
        </p:txBody>
      </p:sp>
    </p:spTree>
    <p:extLst>
      <p:ext uri="{BB962C8B-B14F-4D97-AF65-F5344CB8AC3E}">
        <p14:creationId xmlns:p14="http://schemas.microsoft.com/office/powerpoint/2010/main" val="340166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00AB-A4B6-4CF8-B544-C72DB7EF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forecastcards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4BAFB-C87B-4D59-9A50-CAEF28B3B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10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72DD5-0B10-476D-888A-A396E09D060C}"/>
              </a:ext>
            </a:extLst>
          </p:cNvPr>
          <p:cNvSpPr/>
          <p:nvPr/>
        </p:nvSpPr>
        <p:spPr>
          <a:xfrm>
            <a:off x="1556665" y="6039290"/>
            <a:ext cx="6519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https://github.com/e-lo/forecastcards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22946-6433-4EA6-875C-E9B52669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1493785"/>
            <a:ext cx="5253618" cy="2775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B413B-0298-4973-ADE2-26873E878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60" y="2483895"/>
            <a:ext cx="5665931" cy="34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00AB-A4B6-4CF8-B544-C72DB7EF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forecastcarddata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4BAFB-C87B-4D59-9A50-CAEF28B3B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11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72DD5-0B10-476D-888A-A396E09D060C}"/>
              </a:ext>
            </a:extLst>
          </p:cNvPr>
          <p:cNvSpPr/>
          <p:nvPr/>
        </p:nvSpPr>
        <p:spPr>
          <a:xfrm>
            <a:off x="521550" y="6039290"/>
            <a:ext cx="8438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https://github.com/gregerhardt/forecastcarddata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F1D261-A08C-40A6-9166-7865AC87A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2483895"/>
            <a:ext cx="4769790" cy="3494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7534D-3813-4F82-A51E-918B4918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55" y="1538790"/>
            <a:ext cx="5324333" cy="28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8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1F82-B7E1-4FCE-BA13-ACC33756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Large 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3668D-3165-488F-8901-72E2E8607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C6704-EB64-41B4-B8D0-24B10892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3"/>
          <a:stretch/>
        </p:blipFill>
        <p:spPr>
          <a:xfrm>
            <a:off x="-18755" y="0"/>
            <a:ext cx="9163775" cy="5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BBB8-7966-4400-A8DE-85E7B7F1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0001"/>
            <a:ext cx="4040188" cy="578839"/>
          </a:xfrm>
        </p:spPr>
        <p:txBody>
          <a:bodyPr/>
          <a:lstStyle/>
          <a:p>
            <a:r>
              <a:rPr lang="en-US" dirty="0"/>
              <a:t>About the Methodology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ED63CB-1321-4E93-858C-E4480D20983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174874"/>
                <a:ext cx="8229600" cy="4134445"/>
              </a:xfrm>
            </p:spPr>
            <p:txBody>
              <a:bodyPr/>
              <a:lstStyle/>
              <a:p>
                <a:r>
                  <a:rPr lang="en-US" i="1" dirty="0"/>
                  <a:t>Compared the earliest </a:t>
                </a:r>
                <a:r>
                  <a:rPr lang="en-US" b="1" i="1" dirty="0"/>
                  <a:t>post-opening</a:t>
                </a:r>
                <a:r>
                  <a:rPr lang="en-US" i="1" dirty="0"/>
                  <a:t> traffic counts with forecast volume</a:t>
                </a:r>
              </a:p>
              <a:p>
                <a:r>
                  <a:rPr lang="en-US" i="1" dirty="0"/>
                  <a:t>Metrics:</a:t>
                </a:r>
              </a:p>
              <a:p>
                <a:pPr lvl="1"/>
                <a14:m>
                  <m:oMath xmlns:m="http://schemas.openxmlformats.org/officeDocument/2006/math">
                    <m:eqArr>
                      <m:eqAr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m:rPr>
                            <m:brk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𝑒𝑟𝑐𝑒𝑛𝑡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𝐸𝑟𝑟𝑜𝑟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𝐴𝑐𝑡𝑢𝑎𝑙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𝐶𝑜𝑢𝑛𝑡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𝐹𝑜𝑟𝑒𝑐𝑎𝑠𝑡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𝑉𝑜𝑙𝑢𝑚𝑒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𝐹𝑜𝑟𝑒𝑐𝑎𝑠𝑡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𝑉𝑜𝑙𝑢𝑚𝑒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∗100%</m:t>
                        </m:r>
                      </m:e>
                    </m:eqArr>
                  </m:oMath>
                </a14:m>
                <a:endParaRPr lang="en-US" dirty="0"/>
              </a:p>
              <a:p>
                <a:r>
                  <a:rPr lang="en-US" dirty="0"/>
                  <a:t>Level of Analysis</a:t>
                </a:r>
              </a:p>
              <a:p>
                <a:pPr lvl="1"/>
                <a:r>
                  <a:rPr lang="en-US" dirty="0"/>
                  <a:t>Segment Level</a:t>
                </a:r>
              </a:p>
              <a:p>
                <a:pPr lvl="1"/>
                <a:r>
                  <a:rPr lang="en-US" dirty="0"/>
                  <a:t>Project Level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ED63CB-1321-4E93-858C-E4480D209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174874"/>
                <a:ext cx="8229600" cy="4134445"/>
              </a:xfrm>
              <a:blipFill>
                <a:blip r:embed="rId2"/>
                <a:stretch>
                  <a:fillRect l="-1080" t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93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Distribution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91B2C8-96F7-4DB1-ABCB-1761A943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530" y="1410001"/>
            <a:ext cx="4155858" cy="578839"/>
          </a:xfrm>
        </p:spPr>
        <p:txBody>
          <a:bodyPr/>
          <a:lstStyle/>
          <a:p>
            <a:pPr algn="ctr"/>
            <a:r>
              <a:rPr lang="en-US" dirty="0"/>
              <a:t>Segment Distribution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7885695-7AE3-4C7C-B092-FA8F7943A23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3356"/>
            <a:ext cx="4040188" cy="235128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379481-19CD-4332-9899-C2544BE8F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Project Distribution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B856482-874C-4158-8931-EBD715C670DB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22" y="2253356"/>
            <a:ext cx="4041775" cy="235128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923D0-4210-471A-A6E5-796A8C52B76B}"/>
              </a:ext>
            </a:extLst>
          </p:cNvPr>
          <p:cNvSpPr txBox="1"/>
          <p:nvPr/>
        </p:nvSpPr>
        <p:spPr>
          <a:xfrm>
            <a:off x="1364650" y="4604643"/>
            <a:ext cx="3301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	=    0.6%</a:t>
            </a:r>
          </a:p>
          <a:p>
            <a:r>
              <a:rPr lang="en-US" b="1" dirty="0"/>
              <a:t>Median	=   -5.5%</a:t>
            </a:r>
          </a:p>
          <a:p>
            <a:r>
              <a:rPr lang="en-US" b="1" dirty="0"/>
              <a:t>Std Dev	=     42%</a:t>
            </a:r>
          </a:p>
          <a:p>
            <a:r>
              <a:rPr lang="en-US" b="1" dirty="0"/>
              <a:t>Count	=    3912</a:t>
            </a:r>
          </a:p>
          <a:p>
            <a:r>
              <a:rPr lang="en-US" b="1" dirty="0"/>
              <a:t>MAPE	=     25%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4A8A0-1D5D-46F6-B6A4-FA654481EF96}"/>
              </a:ext>
            </a:extLst>
          </p:cNvPr>
          <p:cNvSpPr txBox="1"/>
          <p:nvPr/>
        </p:nvSpPr>
        <p:spPr>
          <a:xfrm>
            <a:off x="5704064" y="4604643"/>
            <a:ext cx="3439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	= -5.7%</a:t>
            </a:r>
          </a:p>
          <a:p>
            <a:r>
              <a:rPr lang="en-US" b="1" dirty="0"/>
              <a:t>Median	= -5.5%</a:t>
            </a:r>
          </a:p>
          <a:p>
            <a:r>
              <a:rPr lang="en-US" b="1" dirty="0"/>
              <a:t>Std Dev	=   25%</a:t>
            </a:r>
          </a:p>
          <a:p>
            <a:r>
              <a:rPr lang="en-US" b="1" dirty="0"/>
              <a:t>Count	=  1291</a:t>
            </a:r>
          </a:p>
          <a:p>
            <a:r>
              <a:rPr lang="en-US" b="1" dirty="0"/>
              <a:t>MAPE	=   17%</a:t>
            </a:r>
          </a:p>
        </p:txBody>
      </p:sp>
    </p:spTree>
    <p:extLst>
      <p:ext uri="{BB962C8B-B14F-4D97-AF65-F5344CB8AC3E}">
        <p14:creationId xmlns:p14="http://schemas.microsoft.com/office/powerpoint/2010/main" val="274633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E553-C6E8-456E-B35A-74090200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Uncertainty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7A81C8-47FE-4D0F-B329-DB7D6FB01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8790"/>
            <a:ext cx="6885765" cy="47511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560EE-C102-4443-8E2B-C423F1E23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15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7D7D3-7824-4AF4-8527-93243E16518D}"/>
              </a:ext>
            </a:extLst>
          </p:cNvPr>
          <p:cNvSpPr txBox="1"/>
          <p:nvPr/>
        </p:nvSpPr>
        <p:spPr>
          <a:xfrm>
            <a:off x="2996825" y="6219310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Forecast ADT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9072C-DA2A-4231-8C1B-49D1B02432E7}"/>
              </a:ext>
            </a:extLst>
          </p:cNvPr>
          <p:cNvSpPr txBox="1"/>
          <p:nvPr/>
        </p:nvSpPr>
        <p:spPr>
          <a:xfrm rot="16200000">
            <a:off x="-778949" y="3694384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Actual ADT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76CD5-7B6C-4421-B8B1-69A9ED5AE89B}"/>
              </a:ext>
            </a:extLst>
          </p:cNvPr>
          <p:cNvSpPr txBox="1"/>
          <p:nvPr/>
        </p:nvSpPr>
        <p:spPr>
          <a:xfrm>
            <a:off x="1646675" y="2303875"/>
            <a:ext cx="301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Draw lines so 95% of dots are between the lines</a:t>
            </a:r>
          </a:p>
        </p:txBody>
      </p:sp>
    </p:spTree>
    <p:extLst>
      <p:ext uri="{BB962C8B-B14F-4D97-AF65-F5344CB8AC3E}">
        <p14:creationId xmlns:p14="http://schemas.microsoft.com/office/powerpoint/2010/main" val="133509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5755-2681-484C-B298-96C03127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02AAF-EDDE-44D6-A8D2-3268F71A0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16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99083D-0C20-4139-A4A0-26A765CB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13765"/>
            <a:ext cx="8489950" cy="50235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draw a line through the middle of the cloud, we use </a:t>
            </a:r>
            <a:r>
              <a:rPr lang="en-US" b="1" dirty="0"/>
              <a:t>regression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draw a line along the edge of the cloud, we use </a:t>
            </a:r>
            <a:r>
              <a:rPr lang="en-US" b="1" dirty="0"/>
              <a:t>quantile regression</a:t>
            </a:r>
            <a:r>
              <a:rPr lang="en-US" dirty="0"/>
              <a:t>.  It’s the same thing, but for a specific percentile instead of the mean.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546CF0-C89A-4B80-9335-1FC00112A64A}"/>
                  </a:ext>
                </a:extLst>
              </p:cNvPr>
              <p:cNvSpPr/>
              <p:nvPr/>
            </p:nvSpPr>
            <p:spPr>
              <a:xfrm>
                <a:off x="1691680" y="5724255"/>
                <a:ext cx="49877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−826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0.62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546CF0-C89A-4B80-9335-1FC00112A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724255"/>
                <a:ext cx="498771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FB5A21-63A6-419B-87F2-70F74B445AC5}"/>
                  </a:ext>
                </a:extLst>
              </p:cNvPr>
              <p:cNvSpPr/>
              <p:nvPr/>
            </p:nvSpPr>
            <p:spPr>
              <a:xfrm>
                <a:off x="1601670" y="5049180"/>
                <a:ext cx="4986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  37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0.94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FB5A21-63A6-419B-87F2-70F74B445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5049180"/>
                <a:ext cx="49861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3C14E2-3B8B-4EA2-8F9C-94D640E10006}"/>
                  </a:ext>
                </a:extLst>
              </p:cNvPr>
              <p:cNvSpPr/>
              <p:nvPr/>
            </p:nvSpPr>
            <p:spPr>
              <a:xfrm>
                <a:off x="1736685" y="4374105"/>
                <a:ext cx="498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2940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1.42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3C14E2-3B8B-4EA2-8F9C-94D640E10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85" y="4374105"/>
                <a:ext cx="498450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208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5755-2681-484C-B298-96C03127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Quantile Regression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02AAF-EDDE-44D6-A8D2-3268F71A0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BF98C-D0F0-4E41-B3C5-ABD79783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1384869"/>
            <a:ext cx="8370930" cy="50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N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63CB-1321-4E93-858C-E4480D20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73806"/>
            <a:ext cx="8229600" cy="4635514"/>
          </a:xfrm>
        </p:spPr>
        <p:txBody>
          <a:bodyPr/>
          <a:lstStyle/>
          <a:p>
            <a:r>
              <a:rPr lang="en-US" sz="3200" dirty="0"/>
              <a:t>95% of forecasts reviewed are “accurate to within half of a lane.” </a:t>
            </a:r>
          </a:p>
          <a:p>
            <a:r>
              <a:rPr lang="en-US" sz="3200" dirty="0"/>
              <a:t>Traffic forecasts show a modest bias, with actual ADT about 6% lower than forecast ADT. </a:t>
            </a:r>
          </a:p>
          <a:p>
            <a:r>
              <a:rPr lang="en-US" sz="3200" dirty="0"/>
              <a:t>Traffic forecasts had a mean absolute percent error of 25% at the segment level and 17% at the project level.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78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N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63CB-1321-4E93-858C-E4480D20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48780"/>
            <a:ext cx="8229600" cy="495055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Traffic forecasts are more accurate for: </a:t>
            </a:r>
          </a:p>
          <a:p>
            <a:r>
              <a:rPr lang="en-US" sz="3200" dirty="0"/>
              <a:t>Higher volume roads</a:t>
            </a:r>
          </a:p>
          <a:p>
            <a:r>
              <a:rPr lang="en-US" sz="3200" dirty="0"/>
              <a:t>Higher functional classes</a:t>
            </a:r>
          </a:p>
          <a:p>
            <a:r>
              <a:rPr lang="en-US" sz="3200" dirty="0"/>
              <a:t>Shorter time horizons</a:t>
            </a:r>
          </a:p>
          <a:p>
            <a:r>
              <a:rPr lang="en-US" sz="3200" dirty="0"/>
              <a:t>Travel models over traffic count trends</a:t>
            </a:r>
          </a:p>
          <a:p>
            <a:r>
              <a:rPr lang="en-US" sz="3200" dirty="0"/>
              <a:t>Opening years with unemployment rates close to the forecast year</a:t>
            </a:r>
          </a:p>
          <a:p>
            <a:r>
              <a:rPr lang="en-US" sz="3200" dirty="0"/>
              <a:t>More recent opening &amp; forecast years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87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5DF4E-E598-497D-B8CA-97F8B2E8E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2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E8639-0E74-4E87-A76B-006061A143A0}"/>
              </a:ext>
            </a:extLst>
          </p:cNvPr>
          <p:cNvSpPr/>
          <p:nvPr/>
        </p:nvSpPr>
        <p:spPr>
          <a:xfrm>
            <a:off x="476545" y="1448780"/>
            <a:ext cx="8460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AdvPTimes"/>
              </a:rPr>
              <a:t>“The greatest </a:t>
            </a:r>
            <a:r>
              <a:rPr lang="en-GB" sz="4000" i="1" dirty="0">
                <a:latin typeface="AdvPTimes"/>
              </a:rPr>
              <a:t>knowledge gap in US travel demand </a:t>
            </a:r>
            <a:r>
              <a:rPr lang="en-GB" sz="4000" i="1" dirty="0" err="1">
                <a:latin typeface="AdvPTimes"/>
              </a:rPr>
              <a:t>modeling</a:t>
            </a:r>
            <a:r>
              <a:rPr lang="en-GB" sz="4000" i="1" dirty="0">
                <a:latin typeface="AdvPTimes"/>
              </a:rPr>
              <a:t> is the unknown accuracy of US urban road </a:t>
            </a:r>
            <a:r>
              <a:rPr lang="en-US" sz="4000" i="1" dirty="0">
                <a:latin typeface="AdvPTimes"/>
              </a:rPr>
              <a:t>traffic forecasts.”</a:t>
            </a:r>
            <a:endParaRPr lang="en-US" sz="4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54C64-99A9-4318-9647-F4095DA264B4}"/>
              </a:ext>
            </a:extLst>
          </p:cNvPr>
          <p:cNvSpPr/>
          <p:nvPr/>
        </p:nvSpPr>
        <p:spPr>
          <a:xfrm>
            <a:off x="431540" y="4374105"/>
            <a:ext cx="8190910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Hartgen, David T. “Hubris or Humility? Accuracy Issues for the next 50 Years of Travel Demand Modeling.”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40, no. 6 (2013): 1133–57.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47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230B-3653-482C-830F-077A104D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Deep Dive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45459-F341-4A5A-A118-7A06815F3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8C70A-1F80-48C7-B4D6-363F7C258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3"/>
          <a:stretch/>
        </p:blipFill>
        <p:spPr>
          <a:xfrm>
            <a:off x="-18755" y="0"/>
            <a:ext cx="9163775" cy="5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50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BBB8-7966-4400-A8DE-85E7B7F1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10001"/>
            <a:ext cx="6230035" cy="578839"/>
          </a:xfrm>
        </p:spPr>
        <p:txBody>
          <a:bodyPr/>
          <a:lstStyle/>
          <a:p>
            <a:r>
              <a:rPr lang="en-US" dirty="0"/>
              <a:t>Projects selected for Deep Dives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63CB-1321-4E93-858C-E4480D20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474840" cy="4134445"/>
          </a:xfrm>
        </p:spPr>
        <p:txBody>
          <a:bodyPr/>
          <a:lstStyle/>
          <a:p>
            <a:r>
              <a:rPr lang="en-US" sz="2000" dirty="0"/>
              <a:t>Eastown Road Extension Project, Lima, Ohio</a:t>
            </a:r>
          </a:p>
          <a:p>
            <a:r>
              <a:rPr lang="en-US" sz="2000" dirty="0"/>
              <a:t>Indian River Street Bridge Project, Palm City, Florida</a:t>
            </a:r>
          </a:p>
          <a:p>
            <a:r>
              <a:rPr lang="en-US" sz="2000" dirty="0"/>
              <a:t>Central Artery Tunnel, Boston, Massachusetts</a:t>
            </a:r>
          </a:p>
          <a:p>
            <a:r>
              <a:rPr lang="en-US" sz="2000" dirty="0"/>
              <a:t>Cynthiana Bypass, Cynthiana, Kentucky</a:t>
            </a:r>
          </a:p>
          <a:p>
            <a:r>
              <a:rPr lang="en-US" sz="2000" dirty="0"/>
              <a:t>South Bay Expressway, San Diego, California</a:t>
            </a:r>
          </a:p>
          <a:p>
            <a:r>
              <a:rPr lang="en-US" sz="2000" dirty="0"/>
              <a:t>US-41 (later renamed I-41), Brown County, Wisconsin</a:t>
            </a:r>
          </a:p>
          <a:p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101F1-25D2-49DE-9BB3-D41C45DBD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15" y="2573905"/>
            <a:ext cx="4257347" cy="24692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DF4245-7CFF-4EC2-B23B-48564933FABF}"/>
              </a:ext>
            </a:extLst>
          </p:cNvPr>
          <p:cNvSpPr/>
          <p:nvPr/>
        </p:nvSpPr>
        <p:spPr>
          <a:xfrm>
            <a:off x="8262410" y="4599130"/>
            <a:ext cx="225025" cy="167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C97DCF-38D3-410C-8A0B-519E39D01073}"/>
              </a:ext>
            </a:extLst>
          </p:cNvPr>
          <p:cNvSpPr/>
          <p:nvPr/>
        </p:nvSpPr>
        <p:spPr>
          <a:xfrm>
            <a:off x="7497325" y="3180019"/>
            <a:ext cx="225025" cy="167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B71CD7-CCFF-4F35-A954-C4D9A9FAECB4}"/>
              </a:ext>
            </a:extLst>
          </p:cNvPr>
          <p:cNvSpPr/>
          <p:nvPr/>
        </p:nvSpPr>
        <p:spPr>
          <a:xfrm>
            <a:off x="8639835" y="3204113"/>
            <a:ext cx="225025" cy="167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6DF5D4-4994-4924-A882-BA957C2DCBC8}"/>
              </a:ext>
            </a:extLst>
          </p:cNvPr>
          <p:cNvSpPr/>
          <p:nvPr/>
        </p:nvSpPr>
        <p:spPr>
          <a:xfrm>
            <a:off x="7722350" y="3724539"/>
            <a:ext cx="225025" cy="167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0D5690-DE5C-442F-BD45-BAD85AF7200E}"/>
              </a:ext>
            </a:extLst>
          </p:cNvPr>
          <p:cNvSpPr/>
          <p:nvPr/>
        </p:nvSpPr>
        <p:spPr>
          <a:xfrm>
            <a:off x="5562110" y="4019743"/>
            <a:ext cx="225025" cy="167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2DCAD0-626F-4C81-BCBC-D004B0E80B89}"/>
              </a:ext>
            </a:extLst>
          </p:cNvPr>
          <p:cNvSpPr/>
          <p:nvPr/>
        </p:nvSpPr>
        <p:spPr>
          <a:xfrm>
            <a:off x="7812360" y="3486033"/>
            <a:ext cx="225025" cy="167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6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Deep Dive 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63CB-1321-4E93-858C-E4480D20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515" y="1448780"/>
            <a:ext cx="4320480" cy="4134445"/>
          </a:xfrm>
        </p:spPr>
        <p:txBody>
          <a:bodyPr/>
          <a:lstStyle/>
          <a:p>
            <a:r>
              <a:rPr lang="en-US" dirty="0"/>
              <a:t>Collect data:</a:t>
            </a:r>
          </a:p>
          <a:p>
            <a:pPr lvl="1"/>
            <a:r>
              <a:rPr lang="en-US" dirty="0"/>
              <a:t>Public Documents</a:t>
            </a:r>
          </a:p>
          <a:p>
            <a:pPr lvl="1"/>
            <a:r>
              <a:rPr lang="en-US" dirty="0"/>
              <a:t>Project Specific Documents</a:t>
            </a:r>
          </a:p>
          <a:p>
            <a:pPr lvl="1"/>
            <a:r>
              <a:rPr lang="en-US" dirty="0"/>
              <a:t>Model Runs</a:t>
            </a:r>
          </a:p>
          <a:p>
            <a:r>
              <a:rPr lang="en-US" dirty="0"/>
              <a:t>Investigate sources of errors as cited in previous research:</a:t>
            </a:r>
          </a:p>
          <a:p>
            <a:pPr lvl="1"/>
            <a:r>
              <a:rPr lang="en-US" dirty="0"/>
              <a:t>Employment, Population projections etc.</a:t>
            </a:r>
          </a:p>
          <a:p>
            <a:r>
              <a:rPr lang="en-US" dirty="0"/>
              <a:t>Adjust forecasts by elasticity analysis</a:t>
            </a:r>
          </a:p>
          <a:p>
            <a:r>
              <a:rPr lang="en-US" dirty="0"/>
              <a:t>Run the model with updated information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7FC36-14F1-458E-AF2B-4DE6444FD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147" y="657365"/>
            <a:ext cx="3161756" cy="3352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1F1508-DCB2-48AC-9F41-EE007F827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99"/>
          <a:stretch/>
        </p:blipFill>
        <p:spPr>
          <a:xfrm>
            <a:off x="4405961" y="3429000"/>
            <a:ext cx="4297244" cy="30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4391-D9E7-4DED-BAA6-DE5449C1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Document forecast &amp; actual volumes by segment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4079-89B5-44E9-8501-CEE606701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23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F66BA-3DD6-4E5E-8238-F5D7CFB8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1943835"/>
            <a:ext cx="8685965" cy="45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9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4391-D9E7-4DED-BAA6-DE5449C1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GB" dirty="0"/>
              <a:t>Document forecast &amp; actual values of inputs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4079-89B5-44E9-8501-CEE606701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24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CEC4B-7BBA-4C0B-B0ED-AEE15815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0" y="2708920"/>
            <a:ext cx="8963440" cy="27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4391-D9E7-4DED-BAA6-DE5449C1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9" y="728700"/>
            <a:ext cx="8955995" cy="1170130"/>
          </a:xfrm>
        </p:spPr>
        <p:txBody>
          <a:bodyPr/>
          <a:lstStyle/>
          <a:p>
            <a:r>
              <a:rPr lang="en-US" dirty="0"/>
              <a:t>Step 3: </a:t>
            </a:r>
            <a:r>
              <a:rPr lang="en-GB" dirty="0"/>
              <a:t>Re-run models with corrected inputs</a:t>
            </a:r>
            <a:br>
              <a:rPr lang="en-GB" dirty="0"/>
            </a:br>
            <a:r>
              <a:rPr lang="en-GB" dirty="0"/>
              <a:t>or use elasticities to adjust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4079-89B5-44E9-8501-CEE606701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25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77322-1DC8-499B-B7F3-56950A1C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08820"/>
            <a:ext cx="8555878" cy="47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23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63CB-1321-4E93-858C-E4480D20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535" y="1718810"/>
            <a:ext cx="8229600" cy="4095455"/>
          </a:xfrm>
        </p:spPr>
        <p:txBody>
          <a:bodyPr/>
          <a:lstStyle/>
          <a:p>
            <a:r>
              <a:rPr lang="en-US" sz="2800" dirty="0"/>
              <a:t>Eastown Road Expansion Project</a:t>
            </a:r>
          </a:p>
          <a:p>
            <a:pPr lvl="1"/>
            <a:r>
              <a:rPr lang="en-US" sz="2400" dirty="0"/>
              <a:t>Employment, population, car ownership, fuel price, travel time are the identified sources of error.</a:t>
            </a:r>
          </a:p>
          <a:p>
            <a:pPr lvl="1"/>
            <a:r>
              <a:rPr lang="en-US" sz="2400" dirty="0"/>
              <a:t>Correcting input errors improved forecasts significantly.</a:t>
            </a:r>
          </a:p>
          <a:p>
            <a:pPr lvl="1"/>
            <a:endParaRPr lang="en-US" sz="2400" dirty="0"/>
          </a:p>
          <a:p>
            <a:r>
              <a:rPr lang="en-US" sz="2800" dirty="0"/>
              <a:t>Indian River Bridge Project</a:t>
            </a:r>
          </a:p>
          <a:p>
            <a:pPr lvl="1"/>
            <a:r>
              <a:rPr lang="en-US" sz="2400" dirty="0"/>
              <a:t>Base year validation was reasonable, but still an error of 60%</a:t>
            </a:r>
          </a:p>
          <a:p>
            <a:pPr lvl="1"/>
            <a:r>
              <a:rPr lang="en-US" sz="2400" dirty="0"/>
              <a:t>Very slight improvement after accounting for input errors (employment, population and fuel price)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63CB-1321-4E93-858C-E4480D20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535" y="1493785"/>
            <a:ext cx="8229600" cy="4407912"/>
          </a:xfrm>
        </p:spPr>
        <p:txBody>
          <a:bodyPr/>
          <a:lstStyle/>
          <a:p>
            <a:r>
              <a:rPr lang="en-US" sz="2800" dirty="0"/>
              <a:t>Central Artery/Tunnel Project</a:t>
            </a:r>
          </a:p>
          <a:p>
            <a:pPr lvl="1"/>
            <a:r>
              <a:rPr lang="en-US" sz="2400" dirty="0"/>
              <a:t>Accurate forecasts for a massive project with a long horizon, originally off by only 4% on existing links and 16% on new links.</a:t>
            </a:r>
          </a:p>
          <a:p>
            <a:pPr lvl="1"/>
            <a:r>
              <a:rPr lang="en-US" sz="2400" dirty="0"/>
              <a:t>Slight improvement in accuracy after correcting for input errors (employment, population and fuel price)</a:t>
            </a:r>
          </a:p>
          <a:p>
            <a:pPr lvl="1"/>
            <a:endParaRPr lang="en-US" sz="2400" dirty="0"/>
          </a:p>
          <a:p>
            <a:r>
              <a:rPr lang="en-US" sz="2800" dirty="0"/>
              <a:t>Cynthiana Bypass Project</a:t>
            </a:r>
          </a:p>
          <a:p>
            <a:pPr lvl="1"/>
            <a:r>
              <a:rPr lang="en-US" sz="2400" dirty="0"/>
              <a:t>External traffic projections (43% lower than forecast) major contributing factor</a:t>
            </a:r>
          </a:p>
          <a:p>
            <a:pPr lvl="1"/>
            <a:r>
              <a:rPr lang="en-US" sz="2400" dirty="0"/>
              <a:t>Correcting for external traffic projections reduced error significantly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1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2031"/>
            <a:ext cx="8229600" cy="540060"/>
          </a:xfrm>
        </p:spPr>
        <p:txBody>
          <a:bodyPr/>
          <a:lstStyle/>
          <a:p>
            <a:r>
              <a:rPr lang="en-US" dirty="0"/>
              <a:t>Deep Dives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63CB-1321-4E93-858C-E4480D20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48027"/>
            <a:ext cx="8229600" cy="4407912"/>
          </a:xfrm>
        </p:spPr>
        <p:txBody>
          <a:bodyPr/>
          <a:lstStyle/>
          <a:p>
            <a:r>
              <a:rPr lang="en-US" sz="3200" dirty="0" err="1"/>
              <a:t>Southbay</a:t>
            </a:r>
            <a:r>
              <a:rPr lang="en-US" sz="3200" dirty="0"/>
              <a:t> Expressway Project (toll road)</a:t>
            </a:r>
          </a:p>
          <a:p>
            <a:pPr lvl="1"/>
            <a:r>
              <a:rPr lang="en-US" sz="2800" dirty="0"/>
              <a:t>Contributing factors identified as recession just after opening, decrease in border crossing traffic and increase in toll.</a:t>
            </a:r>
          </a:p>
          <a:p>
            <a:pPr lvl="1"/>
            <a:endParaRPr lang="en-US" sz="2800" dirty="0"/>
          </a:p>
          <a:p>
            <a:r>
              <a:rPr lang="en-US" sz="3200" dirty="0"/>
              <a:t>Interstate 41 Project</a:t>
            </a:r>
          </a:p>
          <a:p>
            <a:pPr lvl="1"/>
            <a:r>
              <a:rPr lang="en-US" sz="2800" dirty="0"/>
              <a:t>Accuracy improved after correcting exogenous population forecast.</a:t>
            </a:r>
          </a:p>
          <a:p>
            <a:pPr lvl="1"/>
            <a:r>
              <a:rPr lang="en-US" sz="2800" dirty="0"/>
              <a:t>Relative lack of forecast documentation and unavailability of archived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6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7D8-9391-4E42-863D-AB26571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BBB8-7966-4400-A8DE-85E7B7F1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10001"/>
            <a:ext cx="6230035" cy="578839"/>
          </a:xfrm>
        </p:spPr>
        <p:txBody>
          <a:bodyPr/>
          <a:lstStyle/>
          <a:p>
            <a:r>
              <a:rPr lang="en-US" dirty="0"/>
              <a:t>General Conclusions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63CB-1321-4E93-858C-E4480D20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229600" cy="4134445"/>
          </a:xfrm>
        </p:spPr>
        <p:txBody>
          <a:bodyPr/>
          <a:lstStyle/>
          <a:p>
            <a:r>
              <a:rPr lang="en-US" dirty="0"/>
              <a:t>The reasons for forecast inaccuracy are diverse. </a:t>
            </a:r>
          </a:p>
          <a:p>
            <a:r>
              <a:rPr lang="en-US" dirty="0"/>
              <a:t>Employment, population and fuel price forecasts often contribute to forecast inaccuracy.</a:t>
            </a:r>
          </a:p>
          <a:p>
            <a:r>
              <a:rPr lang="en-US" dirty="0"/>
              <a:t>External traffic and travel speed assumptions also affect traffic forecasts.</a:t>
            </a:r>
          </a:p>
          <a:p>
            <a:r>
              <a:rPr lang="en-US" dirty="0"/>
              <a:t>Better archiving of models, better forecast documentation, and better validation are needed.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A4177-44FD-497D-B509-AFC196ECA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27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58770"/>
            <a:ext cx="8489950" cy="52205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objective of this study is to develop a process to analyze and improve the accuracy, reliability, and utility of project-level traffic forecasts.”</a:t>
            </a:r>
          </a:p>
          <a:p>
            <a:pPr marL="0" indent="0">
              <a:buNone/>
            </a:pPr>
            <a:r>
              <a:rPr lang="en-US" dirty="0"/>
              <a:t>				-- NCHRP 08-110 RFP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u="sng" dirty="0">
                <a:solidFill>
                  <a:schemeClr val="accent6"/>
                </a:solidFill>
              </a:rPr>
              <a:t>Accuracy</a:t>
            </a:r>
            <a:r>
              <a:rPr lang="en-US" dirty="0">
                <a:solidFill>
                  <a:schemeClr val="accent6"/>
                </a:solidFill>
              </a:rPr>
              <a:t> is how well the forecast estimates project outcomes.</a:t>
            </a:r>
          </a:p>
          <a:p>
            <a:pPr lvl="0"/>
            <a:r>
              <a:rPr lang="en-US" u="sng" dirty="0">
                <a:solidFill>
                  <a:schemeClr val="accent6"/>
                </a:solidFill>
              </a:rPr>
              <a:t>Reliability</a:t>
            </a:r>
            <a:r>
              <a:rPr lang="en-US" dirty="0">
                <a:solidFill>
                  <a:schemeClr val="accent6"/>
                </a:solidFill>
              </a:rPr>
              <a:t> is the likelihood that someone repeating the forecast will get the same result.</a:t>
            </a:r>
          </a:p>
          <a:p>
            <a:pPr lvl="0"/>
            <a:r>
              <a:rPr lang="en-US" u="sng" dirty="0">
                <a:solidFill>
                  <a:schemeClr val="accent6"/>
                </a:solidFill>
              </a:rPr>
              <a:t>Utility </a:t>
            </a:r>
            <a:r>
              <a:rPr lang="en-US" dirty="0">
                <a:solidFill>
                  <a:schemeClr val="accent6"/>
                </a:solidFill>
              </a:rPr>
              <a:t>is the degree to which the forecast informs a decision.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7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DDBD-CC7A-4198-A7D9-50B3DB58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B8368-5610-4093-88BA-D90C7A4B8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CD179-C81A-4900-8FB2-7C5D694DB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3"/>
          <a:stretch/>
        </p:blipFill>
        <p:spPr>
          <a:xfrm>
            <a:off x="-18755" y="0"/>
            <a:ext cx="9163775" cy="5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5D85-A22E-4E76-8B4A-7781A5FC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When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45D3-8002-49A5-9014-4E6217AB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988840"/>
            <a:ext cx="8489950" cy="4348460"/>
          </a:xfrm>
        </p:spPr>
        <p:txBody>
          <a:bodyPr/>
          <a:lstStyle/>
          <a:p>
            <a:r>
              <a:rPr lang="en-GB" dirty="0"/>
              <a:t>Use a travel model when accuracy is a concern, but don’t discount professional judgment.  </a:t>
            </a:r>
          </a:p>
          <a:p>
            <a:r>
              <a:rPr lang="en-GB" dirty="0"/>
              <a:t>Pay attention to the key travel markets associated with the project.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F694F-4142-4F81-8A6E-7D12951F4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31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8A182-3583-4C16-89CB-ACCCEF781BB2}"/>
              </a:ext>
            </a:extLst>
          </p:cNvPr>
          <p:cNvSpPr/>
          <p:nvPr/>
        </p:nvSpPr>
        <p:spPr>
          <a:xfrm>
            <a:off x="386535" y="5544235"/>
            <a:ext cx="8505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We hope future research will add to this list</a:t>
            </a:r>
          </a:p>
        </p:txBody>
      </p:sp>
    </p:spTree>
    <p:extLst>
      <p:ext uri="{BB962C8B-B14F-4D97-AF65-F5344CB8AC3E}">
        <p14:creationId xmlns:p14="http://schemas.microsoft.com/office/powerpoint/2010/main" val="2117020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704C-5BDD-466D-9033-C93EF83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8700"/>
            <a:ext cx="9144000" cy="540730"/>
          </a:xfrm>
        </p:spPr>
        <p:txBody>
          <a:bodyPr/>
          <a:lstStyle/>
          <a:p>
            <a:r>
              <a:rPr lang="en-US" dirty="0"/>
              <a:t>2. Use QR models to get uncertainty windows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DFBA9-0F79-4923-9C6C-EDD9AD4CE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32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B30F5-734A-442B-96D9-15B6DB81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5" y="1403775"/>
            <a:ext cx="5175575" cy="31460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505132-02A3-4833-85F6-E8300A7EC419}"/>
              </a:ext>
            </a:extLst>
          </p:cNvPr>
          <p:cNvSpPr txBox="1">
            <a:spLocks/>
          </p:cNvSpPr>
          <p:nvPr/>
        </p:nvSpPr>
        <p:spPr bwMode="auto">
          <a:xfrm>
            <a:off x="521550" y="4554125"/>
            <a:ext cx="8145905" cy="19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If the project were at the low/high end of the forecast range, would it change the decision?</a:t>
            </a:r>
          </a:p>
          <a:p>
            <a:pPr lvl="1"/>
            <a:r>
              <a:rPr lang="en-US" kern="0" dirty="0"/>
              <a:t>No </a:t>
            </a:r>
            <a:r>
              <a:rPr lang="en-US" kern="0" dirty="0">
                <a:sym typeface="Wingdings" panose="05000000000000000000" pitchFamily="2" charset="2"/>
              </a:rPr>
              <a:t> Proceed</a:t>
            </a:r>
          </a:p>
          <a:p>
            <a:pPr lvl="1"/>
            <a:r>
              <a:rPr lang="en-US" kern="0" dirty="0">
                <a:sym typeface="Wingdings" panose="05000000000000000000" pitchFamily="2" charset="2"/>
              </a:rPr>
              <a:t>Yes  Consider if you’re ok with that risk</a:t>
            </a:r>
          </a:p>
        </p:txBody>
      </p:sp>
    </p:spTree>
    <p:extLst>
      <p:ext uri="{BB962C8B-B14F-4D97-AF65-F5344CB8AC3E}">
        <p14:creationId xmlns:p14="http://schemas.microsoft.com/office/powerpoint/2010/main" val="69749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5D85-A22E-4E76-8B4A-7781A5FC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Archive your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45D3-8002-49A5-9014-4E6217AB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718810"/>
            <a:ext cx="8489950" cy="387043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Bronze: Record basic forecast information in a database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Silver: Bronze + document forecast in a semi-standardized report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Gold: Silver + make the forecast reproducible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F694F-4142-4F81-8A6E-7D12951F4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33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AE1F7-27AC-4FA6-9B15-4603CD0DE412}"/>
              </a:ext>
            </a:extLst>
          </p:cNvPr>
          <p:cNvSpPr/>
          <p:nvPr/>
        </p:nvSpPr>
        <p:spPr>
          <a:xfrm>
            <a:off x="386535" y="5544235"/>
            <a:ext cx="8505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Don’t forget data on actual outcomes.</a:t>
            </a:r>
          </a:p>
        </p:txBody>
      </p:sp>
    </p:spTree>
    <p:extLst>
      <p:ext uri="{BB962C8B-B14F-4D97-AF65-F5344CB8AC3E}">
        <p14:creationId xmlns:p14="http://schemas.microsoft.com/office/powerpoint/2010/main" val="420262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93C5-EBFA-4F29-BB08-3C322F19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Use the data to improve your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DE0E-EAD2-4175-9A7B-2C258953D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10" y="1583795"/>
            <a:ext cx="8640960" cy="4320480"/>
          </a:xfrm>
        </p:spPr>
        <p:txBody>
          <a:bodyPr/>
          <a:lstStyle/>
          <a:p>
            <a:r>
              <a:rPr lang="en-US" dirty="0"/>
              <a:t>Evaluate past forecasts to learn about weaknesses of existing model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Identify needed improvements</a:t>
            </a:r>
          </a:p>
          <a:p>
            <a:r>
              <a:rPr lang="en-US" dirty="0">
                <a:sym typeface="Wingdings" panose="05000000000000000000" pitchFamily="2" charset="2"/>
              </a:rPr>
              <a:t>Test the ability of the new model to predict those project-level changes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Do the improvements help?</a:t>
            </a:r>
          </a:p>
          <a:p>
            <a:r>
              <a:rPr lang="en-US" dirty="0">
                <a:sym typeface="Wingdings" panose="05000000000000000000" pitchFamily="2" charset="2"/>
              </a:rPr>
              <a:t>Estimate local quantile regression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Is my range narrower than my peer’s?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2B21D-B14A-4EB8-88CF-1F9975714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34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160AF-0046-4D0A-9242-E596B3DD4351}"/>
              </a:ext>
            </a:extLst>
          </p:cNvPr>
          <p:cNvSpPr/>
          <p:nvPr/>
        </p:nvSpPr>
        <p:spPr>
          <a:xfrm>
            <a:off x="431540" y="5499230"/>
            <a:ext cx="8505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We build models to predict change.  We should evaluate them on their ability to do so.</a:t>
            </a:r>
          </a:p>
        </p:txBody>
      </p:sp>
    </p:spTree>
    <p:extLst>
      <p:ext uri="{BB962C8B-B14F-4D97-AF65-F5344CB8AC3E}">
        <p14:creationId xmlns:p14="http://schemas.microsoft.com/office/powerpoint/2010/main" val="3829274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2705-3130-4FCB-A319-B6C96571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032D-BA44-403D-9A36-2364183F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dirty="0"/>
              <a:t>Giving a range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more likely to be “right”</a:t>
            </a:r>
          </a:p>
          <a:p>
            <a:pPr marL="514350" indent="-514350">
              <a:buFontTx/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Archiving forecasts and data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Provides evidence for effectiveness of tools used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Data to improve models </a:t>
            </a:r>
            <a:r>
              <a:rPr lang="en-GB" dirty="0">
                <a:sym typeface="Wingdings" panose="05000000000000000000" pitchFamily="2" charset="2"/>
              </a:rPr>
              <a:t> Testing predictions is the foundation of science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4FA1C-9A58-4F65-838E-B907C89B1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35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FB820-D96E-4BF2-AD02-8F62A436CF0B}"/>
              </a:ext>
            </a:extLst>
          </p:cNvPr>
          <p:cNvSpPr/>
          <p:nvPr/>
        </p:nvSpPr>
        <p:spPr>
          <a:xfrm>
            <a:off x="431540" y="5499230"/>
            <a:ext cx="8505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Together, the goal is not only to improve forecasts, but to build credibility.</a:t>
            </a:r>
          </a:p>
        </p:txBody>
      </p:sp>
    </p:spTree>
    <p:extLst>
      <p:ext uri="{BB962C8B-B14F-4D97-AF65-F5344CB8AC3E}">
        <p14:creationId xmlns:p14="http://schemas.microsoft.com/office/powerpoint/2010/main" val="629438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" y="1403775"/>
            <a:ext cx="7441840" cy="45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0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A885-E09B-424F-94D2-AAED980F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992E9-8C1D-47C7-9AA4-570BF80A8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Some transportation agencies started archiving their forecasts in recent years, and we are beginning to see the benefits. </a:t>
            </a:r>
          </a:p>
          <a:p>
            <a:pPr marL="514350" indent="-514350">
              <a:buAutoNum type="arabicPeriod"/>
            </a:pPr>
            <a:r>
              <a:rPr lang="en-US" dirty="0"/>
              <a:t>Inconsistency because agencies used disparate sources of data limited our ability to draw conclusions. </a:t>
            </a:r>
          </a:p>
          <a:p>
            <a:pPr marL="514350" indent="-514350">
              <a:buAutoNum type="arabicPeriod"/>
            </a:pPr>
            <a:r>
              <a:rPr lang="en-US" dirty="0"/>
              <a:t>The set of projects for which data are available is not a random sample of projects.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E2285-4DC6-4A79-BE87-BC8FC430F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25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A885-E09B-424F-94D2-AAED980F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992E9-8C1D-47C7-9AA4-570BF80A8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Project documentation is often insufficient to evaluate the sources of forecast error.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Evaluation of forecasts is most effective when archived model runs are available.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best way to compare the accuracy of forecasting methods is by comparing multiple forecasts for the same project.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Don’t discount the value of professional judgment.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E2285-4DC6-4A79-BE87-BC8FC430F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67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D317-974B-4A36-9F01-1842191A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Approaches and Dual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9F573-EA7E-4085-8D4F-249C725E0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4</a:t>
            </a:fld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EBF848-76F3-4622-9974-3FDF670DE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059984"/>
              </p:ext>
            </p:extLst>
          </p:nvPr>
        </p:nvGraphicFramePr>
        <p:xfrm>
          <a:off x="71500" y="1448780"/>
          <a:ext cx="8982489" cy="5013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8545">
                  <a:extLst>
                    <a:ext uri="{9D8B030D-6E8A-4147-A177-3AD203B41FA5}">
                      <a16:colId xmlns:a16="http://schemas.microsoft.com/office/drawing/2014/main" val="1149893829"/>
                    </a:ext>
                  </a:extLst>
                </a:gridCol>
                <a:gridCol w="3651972">
                  <a:extLst>
                    <a:ext uri="{9D8B030D-6E8A-4147-A177-3AD203B41FA5}">
                      <a16:colId xmlns:a16="http://schemas.microsoft.com/office/drawing/2014/main" val="4036634414"/>
                    </a:ext>
                  </a:extLst>
                </a:gridCol>
                <a:gridCol w="3651972">
                  <a:extLst>
                    <a:ext uri="{9D8B030D-6E8A-4147-A177-3AD203B41FA5}">
                      <a16:colId xmlns:a16="http://schemas.microsoft.com/office/drawing/2014/main" val="3918112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Large-N 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Deep Dive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18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Statistical analysis of a large sample of projects.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Detailed evaluation of one project.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0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Analysis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/>
                        <a:t>What is the distribution of forecast errors?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/>
                        <a:t>Can we detect bias in the forecasts? 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dirty="0"/>
                        <a:t>After adjusting for any bias, how precise are the forecasts? 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aspects of the forecasts can we identify as being inaccurate?</a:t>
                      </a:r>
                    </a:p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we had gotten those right, how much would it change the forecast?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047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Process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information should be archived from a forecast?  </a:t>
                      </a:r>
                    </a:p>
                    <a:p>
                      <a:pPr lvl="0" algn="ctr"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data should be collected about actual project outcomes? 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756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measures should be reported in future Large-N studies?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we define a template for future Deep Dives?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10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97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58770"/>
            <a:ext cx="8489950" cy="52197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Data and Archiving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Large N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Deep Dive Results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Recommendations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28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1F82-B7E1-4FCE-BA13-ACC33756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Data and Archiving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3668D-3165-488F-8901-72E2E8607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147E1-86A9-4D4B-A6AC-A539EF0F4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3"/>
          <a:stretch/>
        </p:blipFill>
        <p:spPr>
          <a:xfrm>
            <a:off x="-18755" y="0"/>
            <a:ext cx="9163775" cy="5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5DF4E-E598-497D-B8CA-97F8B2E8E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7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E8639-0E74-4E87-A76B-006061A143A0}"/>
              </a:ext>
            </a:extLst>
          </p:cNvPr>
          <p:cNvSpPr/>
          <p:nvPr/>
        </p:nvSpPr>
        <p:spPr>
          <a:xfrm>
            <a:off x="476545" y="1448780"/>
            <a:ext cx="8460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>
                <a:latin typeface="AdvPTimes"/>
              </a:rPr>
              <a:t>“The lack of availability for </a:t>
            </a:r>
            <a:r>
              <a:rPr lang="en-GB" sz="4000" b="1" dirty="0">
                <a:solidFill>
                  <a:schemeClr val="accent2"/>
                </a:solidFill>
                <a:latin typeface="AdvPTimes"/>
              </a:rPr>
              <a:t>necessary data items </a:t>
            </a:r>
            <a:r>
              <a:rPr lang="en-GB" sz="4000" i="1" dirty="0">
                <a:latin typeface="AdvPTimes"/>
              </a:rPr>
              <a:t>is a general problem and probably the biggest limitation to advances in the field.”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54C64-99A9-4318-9647-F4095DA264B4}"/>
              </a:ext>
            </a:extLst>
          </p:cNvPr>
          <p:cNvSpPr/>
          <p:nvPr/>
        </p:nvSpPr>
        <p:spPr>
          <a:xfrm>
            <a:off x="431540" y="4374105"/>
            <a:ext cx="8190910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-304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Nicolaisen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Morten </a:t>
            </a:r>
            <a:r>
              <a:rPr lang="en-GB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Skou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Patrick Arthur Driscoll. “Ex-Post Evaluations of Demand Forecast Accuracy: A Literature Review.” </a:t>
            </a:r>
            <a:r>
              <a:rPr lang="en-GB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 Reviews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34, no. 4 (2014): 540–57.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9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B578-1951-4C72-B1C5-EB68E438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Accuracy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D7924-E321-4DD0-8193-0B81CB854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8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51B1B6-C8DF-466E-B63C-87E0F2A2F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13"/>
          <a:stretch/>
        </p:blipFill>
        <p:spPr bwMode="auto">
          <a:xfrm>
            <a:off x="116505" y="2663915"/>
            <a:ext cx="8818494" cy="3716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B2A4561-5D6C-42E0-8A27-BD8C10539C56}"/>
              </a:ext>
            </a:extLst>
          </p:cNvPr>
          <p:cNvSpPr txBox="1">
            <a:spLocks/>
          </p:cNvSpPr>
          <p:nvPr/>
        </p:nvSpPr>
        <p:spPr>
          <a:xfrm>
            <a:off x="206515" y="1358770"/>
            <a:ext cx="8820980" cy="10801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chemeClr val="accent2"/>
                </a:solidFill>
              </a:rPr>
              <a:t>6 states: FL, MA, MI, MN, OH, WI + 4 European nations: DK, NO, SE, UK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chemeClr val="accent2"/>
                </a:solidFill>
              </a:rPr>
              <a:t>Total: 2,300 projects, 16,000 segments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chemeClr val="accent2"/>
                </a:solidFill>
              </a:rPr>
              <a:t>Open with Counts: 1,300 projects, 3,900 segments</a:t>
            </a:r>
          </a:p>
        </p:txBody>
      </p:sp>
    </p:spTree>
    <p:extLst>
      <p:ext uri="{BB962C8B-B14F-4D97-AF65-F5344CB8AC3E}">
        <p14:creationId xmlns:p14="http://schemas.microsoft.com/office/powerpoint/2010/main" val="40290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2944-F172-46BE-B502-0A03CC63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&amp; Information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25F2-493F-49BF-BECD-B58523DD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48779"/>
            <a:ext cx="8489950" cy="50855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Desired features: </a:t>
            </a:r>
          </a:p>
          <a:p>
            <a:r>
              <a:rPr lang="en-US" dirty="0"/>
              <a:t>Stable, long-term archiving</a:t>
            </a:r>
          </a:p>
          <a:p>
            <a:r>
              <a:rPr lang="en-US" dirty="0"/>
              <a:t>Ability to add reports or model files</a:t>
            </a:r>
          </a:p>
          <a:p>
            <a:r>
              <a:rPr lang="en-US" dirty="0"/>
              <a:t>Enable multiple users and data sharing</a:t>
            </a:r>
          </a:p>
          <a:p>
            <a:r>
              <a:rPr lang="en-US" dirty="0"/>
              <a:t>Private/local option</a:t>
            </a:r>
          </a:p>
          <a:p>
            <a:r>
              <a:rPr lang="en-US" dirty="0"/>
              <a:t>Mainstream and low-cost software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Standard data fields!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F0D4C-AC95-4A46-B13A-8495E4AFE4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3552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17532</TotalTime>
  <Words>1410</Words>
  <Application>Microsoft Macintosh PowerPoint</Application>
  <PresentationFormat>On-screen Show (4:3)</PresentationFormat>
  <Paragraphs>235</Paragraphs>
  <Slides>38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AdvPTimes</vt:lpstr>
      <vt:lpstr>Arial</vt:lpstr>
      <vt:lpstr>Calibri</vt:lpstr>
      <vt:lpstr>Cambria Math</vt:lpstr>
      <vt:lpstr>Times New Roman</vt:lpstr>
      <vt:lpstr>Custom Design</vt:lpstr>
      <vt:lpstr>Interim Findings from NCHRP 08-110 Traffic Forecasting Accuracy Assessment Research</vt:lpstr>
      <vt:lpstr>PowerPoint Presentation</vt:lpstr>
      <vt:lpstr>Project Objectives</vt:lpstr>
      <vt:lpstr>Dual Approaches and Dual Outcomes</vt:lpstr>
      <vt:lpstr>Today’s Plan</vt:lpstr>
      <vt:lpstr>2. Data and Archiving</vt:lpstr>
      <vt:lpstr>PowerPoint Presentation</vt:lpstr>
      <vt:lpstr>Forecast Accuracy Database</vt:lpstr>
      <vt:lpstr>Archive &amp; Information System</vt:lpstr>
      <vt:lpstr>forecastcards</vt:lpstr>
      <vt:lpstr>forecastcarddata</vt:lpstr>
      <vt:lpstr>3. Large N Analysis</vt:lpstr>
      <vt:lpstr>Large N Analysis</vt:lpstr>
      <vt:lpstr>Overall Distribution</vt:lpstr>
      <vt:lpstr>Estimating Uncertainty</vt:lpstr>
      <vt:lpstr>Estimating Uncertainty</vt:lpstr>
      <vt:lpstr>Quantile Regression Output</vt:lpstr>
      <vt:lpstr>Large N Results</vt:lpstr>
      <vt:lpstr>Large N Results</vt:lpstr>
      <vt:lpstr>4. Deep Dive Results</vt:lpstr>
      <vt:lpstr>Deep Dives</vt:lpstr>
      <vt:lpstr>Deep Dive Methodology</vt:lpstr>
      <vt:lpstr>Step 1: Document forecast &amp; actual volumes by segment</vt:lpstr>
      <vt:lpstr>Step 2: Document forecast &amp; actual values of inputs</vt:lpstr>
      <vt:lpstr>Step 3: Re-run models with corrected inputs or use elasticities to adjust</vt:lpstr>
      <vt:lpstr>Deep Dives</vt:lpstr>
      <vt:lpstr>Deep Dives</vt:lpstr>
      <vt:lpstr>Deep Dives</vt:lpstr>
      <vt:lpstr>Deep Dives</vt:lpstr>
      <vt:lpstr>5. Recommendations</vt:lpstr>
      <vt:lpstr>1. When forecasting</vt:lpstr>
      <vt:lpstr>2. Use QR models to get uncertainty windows</vt:lpstr>
      <vt:lpstr>3. Archive your forecasts</vt:lpstr>
      <vt:lpstr>4. Use the data to improve your model</vt:lpstr>
      <vt:lpstr>Why?</vt:lpstr>
      <vt:lpstr>PowerPoint Presentation</vt:lpstr>
      <vt:lpstr>Process Conclusions</vt:lpstr>
      <vt:lpstr>Process Conclusions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greg.erhardt.13@ucl.ac.uk</dc:creator>
  <cp:lastModifiedBy>Hoque, Jawad Mahmud</cp:lastModifiedBy>
  <cp:revision>3049</cp:revision>
  <cp:lastPrinted>2017-01-08T15:57:22Z</cp:lastPrinted>
  <dcterms:created xsi:type="dcterms:W3CDTF">2005-07-13T12:26:50Z</dcterms:created>
  <dcterms:modified xsi:type="dcterms:W3CDTF">2019-03-15T04:15:46Z</dcterms:modified>
</cp:coreProperties>
</file>