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532" r:id="rId5"/>
    <p:sldMasterId id="2147493546" r:id="rId6"/>
    <p:sldMasterId id="2147493510" r:id="rId7"/>
    <p:sldMasterId id="2147493524" r:id="rId8"/>
  </p:sldMasterIdLst>
  <p:notesMasterIdLst>
    <p:notesMasterId r:id="rId60"/>
  </p:notesMasterIdLst>
  <p:handoutMasterIdLst>
    <p:handoutMasterId r:id="rId61"/>
  </p:handoutMasterIdLst>
  <p:sldIdLst>
    <p:sldId id="267" r:id="rId9"/>
    <p:sldId id="278" r:id="rId10"/>
    <p:sldId id="344" r:id="rId11"/>
    <p:sldId id="290" r:id="rId12"/>
    <p:sldId id="287" r:id="rId13"/>
    <p:sldId id="345" r:id="rId14"/>
    <p:sldId id="347" r:id="rId15"/>
    <p:sldId id="348" r:id="rId16"/>
    <p:sldId id="301" r:id="rId17"/>
    <p:sldId id="302" r:id="rId18"/>
    <p:sldId id="317" r:id="rId19"/>
    <p:sldId id="318" r:id="rId20"/>
    <p:sldId id="296" r:id="rId21"/>
    <p:sldId id="319" r:id="rId22"/>
    <p:sldId id="303" r:id="rId23"/>
    <p:sldId id="297" r:id="rId24"/>
    <p:sldId id="311" r:id="rId25"/>
    <p:sldId id="292" r:id="rId26"/>
    <p:sldId id="320" r:id="rId27"/>
    <p:sldId id="293" r:id="rId28"/>
    <p:sldId id="336" r:id="rId29"/>
    <p:sldId id="337" r:id="rId30"/>
    <p:sldId id="259" r:id="rId31"/>
    <p:sldId id="260" r:id="rId32"/>
    <p:sldId id="312" r:id="rId33"/>
    <p:sldId id="338" r:id="rId34"/>
    <p:sldId id="342" r:id="rId35"/>
    <p:sldId id="339" r:id="rId36"/>
    <p:sldId id="346" r:id="rId37"/>
    <p:sldId id="307" r:id="rId38"/>
    <p:sldId id="306" r:id="rId39"/>
    <p:sldId id="349" r:id="rId40"/>
    <p:sldId id="321" r:id="rId41"/>
    <p:sldId id="322" r:id="rId42"/>
    <p:sldId id="294" r:id="rId43"/>
    <p:sldId id="325" r:id="rId44"/>
    <p:sldId id="335" r:id="rId45"/>
    <p:sldId id="326" r:id="rId46"/>
    <p:sldId id="327" r:id="rId47"/>
    <p:sldId id="324" r:id="rId48"/>
    <p:sldId id="329" r:id="rId49"/>
    <p:sldId id="295" r:id="rId50"/>
    <p:sldId id="316" r:id="rId51"/>
    <p:sldId id="340" r:id="rId52"/>
    <p:sldId id="300" r:id="rId53"/>
    <p:sldId id="341" r:id="rId54"/>
    <p:sldId id="309" r:id="rId55"/>
    <p:sldId id="350" r:id="rId56"/>
    <p:sldId id="351" r:id="rId57"/>
    <p:sldId id="280" r:id="rId58"/>
    <p:sldId id="352" r:id="rId5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0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834"/>
    <a:srgbClr val="0D6FBD"/>
    <a:srgbClr val="69B833"/>
    <a:srgbClr val="063D89"/>
    <a:srgbClr val="0D6C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2298" y="114"/>
      </p:cViewPr>
      <p:guideLst>
        <p:guide orient="horz" pos="2160"/>
        <p:guide pos="205"/>
      </p:guideLst>
    </p:cSldViewPr>
  </p:slideViewPr>
  <p:notesTextViewPr>
    <p:cViewPr>
      <p:scale>
        <a:sx n="3" d="2"/>
        <a:sy n="3" d="2"/>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62A31-677C-4A02-BAA8-64973BDB6EF0}"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en-US"/>
        </a:p>
      </dgm:t>
    </dgm:pt>
    <dgm:pt modelId="{961217E2-A050-4873-85E6-AE914B485492}">
      <dgm:prSet custT="1"/>
      <dgm:spPr/>
      <dgm:t>
        <a:bodyPr/>
        <a:lstStyle/>
        <a:p>
          <a:pPr rtl="0"/>
          <a:r>
            <a:rPr lang="en-US" sz="1600" b="1">
              <a:solidFill>
                <a:schemeClr val="tx1"/>
              </a:solidFill>
              <a:latin typeface="Arial" panose="020B0604020202020204" pitchFamily="34" charset="0"/>
              <a:cs typeface="Arial" panose="020B0604020202020204" pitchFamily="34" charset="0"/>
            </a:rPr>
            <a:t>Changing Demographics</a:t>
          </a:r>
        </a:p>
      </dgm:t>
    </dgm:pt>
    <dgm:pt modelId="{3113F4D4-4E4B-40C0-8B56-FB6A10D7D78C}" type="parTrans" cxnId="{39FB57C1-60C8-413A-BAC5-36465479A52F}">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7E3371BB-5DFE-4BC1-9CAC-8A069B9AEBFC}" type="sibTrans" cxnId="{39FB57C1-60C8-413A-BAC5-36465479A52F}">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31B7F3DB-C9FC-4DD5-B9E8-E21D9CFCEBA1}">
      <dgm:prSet custT="1"/>
      <dgm:spPr/>
      <dgm:t>
        <a:bodyPr/>
        <a:lstStyle/>
        <a:p>
          <a:pPr rtl="0"/>
          <a:r>
            <a:rPr lang="en-US" sz="1600" b="1">
              <a:solidFill>
                <a:schemeClr val="tx1"/>
              </a:solidFill>
              <a:latin typeface="Arial" panose="020B0604020202020204" pitchFamily="34" charset="0"/>
              <a:cs typeface="Arial" panose="020B0604020202020204" pitchFamily="34" charset="0"/>
            </a:rPr>
            <a:t>Improved</a:t>
          </a:r>
          <a:br>
            <a:rPr lang="en-US" sz="1600" b="1">
              <a:solidFill>
                <a:schemeClr val="tx1"/>
              </a:solidFill>
              <a:latin typeface="Arial" panose="020B0604020202020204" pitchFamily="34" charset="0"/>
              <a:cs typeface="Arial" panose="020B0604020202020204" pitchFamily="34" charset="0"/>
            </a:rPr>
          </a:br>
          <a:r>
            <a:rPr lang="en-US" sz="1600" b="1">
              <a:solidFill>
                <a:schemeClr val="tx1"/>
              </a:solidFill>
              <a:latin typeface="Arial" panose="020B0604020202020204" pitchFamily="34" charset="0"/>
              <a:cs typeface="Arial" panose="020B0604020202020204" pitchFamily="34" charset="0"/>
            </a:rPr>
            <a:t>Technology</a:t>
          </a:r>
        </a:p>
      </dgm:t>
    </dgm:pt>
    <dgm:pt modelId="{701F4E5D-7A97-4E9F-ACCB-48F42D9F3319}" type="parTrans" cxnId="{3788FA4A-45C5-4B07-88C4-26853ABAA3F7}">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41D65F3E-A0BD-4228-9DD6-E9D3617F9F64}" type="sibTrans" cxnId="{3788FA4A-45C5-4B07-88C4-26853ABAA3F7}">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CE35E1F5-EA73-4326-B654-0A031745AA13}">
      <dgm:prSet custT="1"/>
      <dgm:spPr/>
      <dgm:t>
        <a:bodyPr/>
        <a:lstStyle/>
        <a:p>
          <a:pPr rtl="0"/>
          <a:r>
            <a:rPr lang="en-US" sz="1600" b="1">
              <a:solidFill>
                <a:schemeClr val="tx1"/>
              </a:solidFill>
              <a:latin typeface="Arial" panose="020B0604020202020204" pitchFamily="34" charset="0"/>
              <a:cs typeface="Arial" panose="020B0604020202020204" pitchFamily="34" charset="0"/>
            </a:rPr>
            <a:t>Shifting User Preferences</a:t>
          </a:r>
        </a:p>
      </dgm:t>
    </dgm:pt>
    <dgm:pt modelId="{1675DEE0-A03B-41F7-8D1F-D969940994D4}" type="parTrans" cxnId="{9736D578-76A3-45D8-89AC-5BB388CCCED2}">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EBBBA15A-A119-48D1-88D7-CC33F61555C7}" type="sibTrans" cxnId="{9736D578-76A3-45D8-89AC-5BB388CCCED2}">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E917842F-3166-4612-B2AC-A57E848FAC2A}">
      <dgm:prSet custT="1"/>
      <dgm:spPr>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gradFill>
      </dgm:spPr>
      <dgm:t>
        <a:bodyPr/>
        <a:lstStyle/>
        <a:p>
          <a:pPr rtl="0"/>
          <a:r>
            <a:rPr lang="en-US" sz="1600" b="1">
              <a:solidFill>
                <a:schemeClr val="tx1"/>
              </a:solidFill>
              <a:latin typeface="Arial" panose="020B0604020202020204" pitchFamily="34" charset="0"/>
              <a:cs typeface="Arial" panose="020B0604020202020204" pitchFamily="34" charset="0"/>
            </a:rPr>
            <a:t>Improved </a:t>
          </a:r>
          <a:br>
            <a:rPr lang="en-US" sz="1600" b="1">
              <a:solidFill>
                <a:schemeClr val="tx1"/>
              </a:solidFill>
              <a:latin typeface="Arial" panose="020B0604020202020204" pitchFamily="34" charset="0"/>
              <a:cs typeface="Arial" panose="020B0604020202020204" pitchFamily="34" charset="0"/>
            </a:rPr>
          </a:br>
          <a:r>
            <a:rPr lang="en-US" sz="1600" b="1">
              <a:solidFill>
                <a:schemeClr val="tx1"/>
              </a:solidFill>
              <a:latin typeface="Arial" panose="020B0604020202020204" pitchFamily="34" charset="0"/>
              <a:cs typeface="Arial" panose="020B0604020202020204" pitchFamily="34" charset="0"/>
            </a:rPr>
            <a:t>Travel Options</a:t>
          </a:r>
        </a:p>
      </dgm:t>
    </dgm:pt>
    <dgm:pt modelId="{4C791F1D-3242-42DC-9EAC-450FE3F4E5A7}" type="parTrans" cxnId="{142561FC-4C95-4259-9622-FA50EAAEF6AE}">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5B6155D3-25F2-4EA7-98B9-036CBF5CDD73}" type="sibTrans" cxnId="{142561FC-4C95-4259-9622-FA50EAAEF6AE}">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8FB9E7CC-7759-433C-A18E-AFB1CB5F2BD1}">
      <dgm:prSet custT="1"/>
      <dgm:spPr/>
      <dgm:t>
        <a:bodyPr/>
        <a:lstStyle/>
        <a:p>
          <a:pPr>
            <a:lnSpc>
              <a:spcPct val="100000"/>
            </a:lnSpc>
            <a:spcAft>
              <a:spcPts val="600"/>
            </a:spcAft>
          </a:pPr>
          <a:r>
            <a:rPr lang="en-US" sz="1600">
              <a:solidFill>
                <a:schemeClr val="tx1"/>
              </a:solidFill>
              <a:latin typeface="Arial" panose="020B0604020202020204" pitchFamily="34" charset="0"/>
              <a:cs typeface="Arial" panose="020B0604020202020204" pitchFamily="34" charset="0"/>
            </a:rPr>
            <a:t>Millennial travel behavior</a:t>
          </a:r>
        </a:p>
      </dgm:t>
    </dgm:pt>
    <dgm:pt modelId="{E1460395-B7FD-402D-9B3F-35512871C424}" type="parTrans" cxnId="{D7FA9F28-12A8-46B8-9391-A6BE904DD9D4}">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36F3D6BD-5FB1-4E60-AB9D-BF7760249315}" type="sibTrans" cxnId="{D7FA9F28-12A8-46B8-9391-A6BE904DD9D4}">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27741A94-13E6-4226-8DDA-CC1505A3D564}">
      <dgm:prSet custT="1"/>
      <dgm:spPr/>
      <dgm:t>
        <a:bodyPr/>
        <a:lstStyle/>
        <a:p>
          <a:pPr>
            <a:lnSpc>
              <a:spcPct val="100000"/>
            </a:lnSpc>
            <a:spcAft>
              <a:spcPts val="600"/>
            </a:spcAft>
          </a:pPr>
          <a:r>
            <a:rPr lang="en-US" sz="1600" b="0" u="none">
              <a:solidFill>
                <a:schemeClr val="tx1"/>
              </a:solidFill>
              <a:latin typeface="Arial" panose="020B0604020202020204" pitchFamily="34" charset="0"/>
              <a:cs typeface="Arial" panose="020B0604020202020204" pitchFamily="34" charset="0"/>
            </a:rPr>
            <a:t>Automated vehicles</a:t>
          </a:r>
        </a:p>
      </dgm:t>
    </dgm:pt>
    <dgm:pt modelId="{A105152A-A7B6-44C2-BFC8-3A3FFEAE5378}" type="parTrans" cxnId="{9C0699FE-CA24-4282-ADA3-907A749C64FB}">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EF49B4E8-F283-49AE-9588-E48805E4DA16}" type="sibTrans" cxnId="{9C0699FE-CA24-4282-ADA3-907A749C64FB}">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99277852-4D78-41CE-8A88-C7B0A86455AB}">
      <dgm:prSet custT="1"/>
      <dgm:spPr/>
      <dgm:t>
        <a:bodyPr/>
        <a:lstStyle/>
        <a:p>
          <a:pPr>
            <a:lnSpc>
              <a:spcPct val="100000"/>
            </a:lnSpc>
            <a:spcAft>
              <a:spcPts val="600"/>
            </a:spcAft>
          </a:pPr>
          <a:r>
            <a:rPr lang="en-US" sz="1600">
              <a:solidFill>
                <a:schemeClr val="tx1"/>
              </a:solidFill>
              <a:latin typeface="Arial" panose="020B0604020202020204" pitchFamily="34" charset="0"/>
              <a:cs typeface="Arial" panose="020B0604020202020204" pitchFamily="34" charset="0"/>
            </a:rPr>
            <a:t>Urbanization </a:t>
          </a:r>
        </a:p>
      </dgm:t>
    </dgm:pt>
    <dgm:pt modelId="{3FDB280F-D182-439C-80DB-EE4DEC088EF0}" type="parTrans" cxnId="{0509049E-514A-487A-9CA0-AC8A8D82D62C}">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6F57D695-2F6D-4A91-B6E0-67CC55F11FA4}" type="sibTrans" cxnId="{0509049E-514A-487A-9CA0-AC8A8D82D62C}">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66F6C58E-FD1A-41A3-9ACD-0A330FFA9EAF}">
      <dgm:prSet custT="1"/>
      <dgm:spPr/>
      <dgm:t>
        <a:bodyPr/>
        <a:lstStyle/>
        <a:p>
          <a:pPr>
            <a:lnSpc>
              <a:spcPct val="100000"/>
            </a:lnSpc>
            <a:spcAft>
              <a:spcPts val="600"/>
            </a:spcAft>
          </a:pPr>
          <a:r>
            <a:rPr lang="en-US" sz="1600">
              <a:solidFill>
                <a:schemeClr val="tx1"/>
              </a:solidFill>
              <a:latin typeface="Arial" panose="020B0604020202020204" pitchFamily="34" charset="0"/>
              <a:cs typeface="Arial" panose="020B0604020202020204" pitchFamily="34" charset="0"/>
            </a:rPr>
            <a:t>Better walking and biking options</a:t>
          </a:r>
        </a:p>
      </dgm:t>
    </dgm:pt>
    <dgm:pt modelId="{6494CF2D-1714-4CC7-8D03-764AD00D6374}" type="parTrans" cxnId="{65CE4C3C-5F36-402C-B444-F3AF13EF6882}">
      <dgm:prSet/>
      <dgm:spPr/>
      <dgm:t>
        <a:bodyPr/>
        <a:lstStyle/>
        <a:p>
          <a:endParaRPr lang="en-US" sz="2400">
            <a:solidFill>
              <a:schemeClr val="tx1"/>
            </a:solidFill>
          </a:endParaRPr>
        </a:p>
      </dgm:t>
    </dgm:pt>
    <dgm:pt modelId="{284EB37C-061B-4812-8C63-AD80636169E0}" type="sibTrans" cxnId="{65CE4C3C-5F36-402C-B444-F3AF13EF6882}">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BE3A9B61-4433-47ED-9E5A-E675CD67FD0C}">
      <dgm:prSet custT="1"/>
      <dgm:spPr/>
      <dgm:t>
        <a:bodyPr/>
        <a:lstStyle/>
        <a:p>
          <a:pPr>
            <a:lnSpc>
              <a:spcPct val="100000"/>
            </a:lnSpc>
            <a:spcAft>
              <a:spcPts val="600"/>
            </a:spcAft>
          </a:pPr>
          <a:r>
            <a:rPr lang="en-US" sz="1600" b="0" u="none">
              <a:solidFill>
                <a:schemeClr val="tx1"/>
              </a:solidFill>
              <a:latin typeface="Arial" panose="020B0604020202020204" pitchFamily="34" charset="0"/>
              <a:cs typeface="Arial" panose="020B0604020202020204" pitchFamily="34" charset="0"/>
            </a:rPr>
            <a:t>Aging population</a:t>
          </a:r>
        </a:p>
      </dgm:t>
    </dgm:pt>
    <dgm:pt modelId="{83043F8B-EF54-46AB-990B-DC325F0D1D59}" type="parTrans" cxnId="{F6729198-701A-495F-89BF-CB118BC8FA10}">
      <dgm:prSet/>
      <dgm:spPr/>
      <dgm:t>
        <a:bodyPr/>
        <a:lstStyle/>
        <a:p>
          <a:endParaRPr lang="en-US" sz="2400">
            <a:solidFill>
              <a:schemeClr val="tx1"/>
            </a:solidFill>
          </a:endParaRPr>
        </a:p>
      </dgm:t>
    </dgm:pt>
    <dgm:pt modelId="{5F244FF7-173E-48A3-BAC7-D9E54FCCEE22}" type="sibTrans" cxnId="{F6729198-701A-495F-89BF-CB118BC8FA10}">
      <dgm:prSet/>
      <dgm:spPr/>
      <dgm:t>
        <a:bodyPr/>
        <a:lstStyle/>
        <a:p>
          <a:endParaRPr lang="en-US" sz="2400">
            <a:solidFill>
              <a:schemeClr val="tx1"/>
            </a:solidFill>
          </a:endParaRPr>
        </a:p>
      </dgm:t>
    </dgm:pt>
    <dgm:pt modelId="{8C50000A-1692-421A-9300-2B5909863738}">
      <dgm:prSet custT="1"/>
      <dgm:spPr/>
      <dgm:t>
        <a:bodyPr/>
        <a:lstStyle/>
        <a:p>
          <a:pPr>
            <a:lnSpc>
              <a:spcPct val="100000"/>
            </a:lnSpc>
            <a:spcAft>
              <a:spcPts val="600"/>
            </a:spcAft>
          </a:pPr>
          <a:r>
            <a:rPr lang="en-US" sz="1600">
              <a:solidFill>
                <a:schemeClr val="tx1"/>
              </a:solidFill>
              <a:latin typeface="Arial" panose="020B0604020202020204" pitchFamily="34" charset="0"/>
              <a:cs typeface="Arial" panose="020B0604020202020204" pitchFamily="34" charset="0"/>
            </a:rPr>
            <a:t>Generation Z</a:t>
          </a:r>
        </a:p>
      </dgm:t>
    </dgm:pt>
    <dgm:pt modelId="{BD654FB6-6E98-426C-88A0-215CE464B99E}" type="parTrans" cxnId="{B199F836-F432-44B0-B47C-86A430F8F6F1}">
      <dgm:prSet/>
      <dgm:spPr/>
      <dgm:t>
        <a:bodyPr/>
        <a:lstStyle/>
        <a:p>
          <a:endParaRPr lang="en-US" sz="2400">
            <a:solidFill>
              <a:schemeClr val="tx1"/>
            </a:solidFill>
          </a:endParaRPr>
        </a:p>
      </dgm:t>
    </dgm:pt>
    <dgm:pt modelId="{CA542970-D6A5-4FF8-97DC-F5E43EEE996A}" type="sibTrans" cxnId="{B199F836-F432-44B0-B47C-86A430F8F6F1}">
      <dgm:prSet/>
      <dgm:spPr/>
      <dgm:t>
        <a:bodyPr/>
        <a:lstStyle/>
        <a:p>
          <a:endParaRPr lang="en-US" sz="2400">
            <a:solidFill>
              <a:schemeClr val="tx1"/>
            </a:solidFill>
          </a:endParaRPr>
        </a:p>
      </dgm:t>
    </dgm:pt>
    <dgm:pt modelId="{06F5372E-BEDA-4D6C-8DC5-EE310C7F6F41}">
      <dgm:prSet custT="1"/>
      <dgm:spPr/>
      <dgm:t>
        <a:bodyPr/>
        <a:lstStyle/>
        <a:p>
          <a:pPr>
            <a:lnSpc>
              <a:spcPct val="100000"/>
            </a:lnSpc>
            <a:spcAft>
              <a:spcPts val="600"/>
            </a:spcAft>
          </a:pPr>
          <a:r>
            <a:rPr lang="en-US" sz="1600">
              <a:solidFill>
                <a:schemeClr val="tx1"/>
              </a:solidFill>
              <a:latin typeface="Arial" panose="020B0604020202020204" pitchFamily="34" charset="0"/>
              <a:cs typeface="Arial" panose="020B0604020202020204" pitchFamily="34" charset="0"/>
            </a:rPr>
            <a:t>Workplace automation</a:t>
          </a:r>
        </a:p>
      </dgm:t>
    </dgm:pt>
    <dgm:pt modelId="{50FADCF9-F634-4040-B5D2-4F56E99F60E0}" type="parTrans" cxnId="{75BDC9C9-0FF4-4855-8234-4E330AE656BE}">
      <dgm:prSet/>
      <dgm:spPr/>
      <dgm:t>
        <a:bodyPr/>
        <a:lstStyle/>
        <a:p>
          <a:endParaRPr lang="en-US" sz="2400">
            <a:solidFill>
              <a:schemeClr val="tx1"/>
            </a:solidFill>
          </a:endParaRPr>
        </a:p>
      </dgm:t>
    </dgm:pt>
    <dgm:pt modelId="{E0156E1A-2B30-4219-B6C2-099376C52EA8}" type="sibTrans" cxnId="{75BDC9C9-0FF4-4855-8234-4E330AE656BE}">
      <dgm:prSet/>
      <dgm:spPr/>
      <dgm:t>
        <a:bodyPr/>
        <a:lstStyle/>
        <a:p>
          <a:endParaRPr lang="en-US" sz="2400">
            <a:solidFill>
              <a:schemeClr val="tx1"/>
            </a:solidFill>
          </a:endParaRPr>
        </a:p>
      </dgm:t>
    </dgm:pt>
    <dgm:pt modelId="{53234AA0-4493-4348-A1E1-69D6A7AEE5F0}">
      <dgm:prSet custT="1"/>
      <dgm:spPr/>
      <dgm:t>
        <a:bodyPr/>
        <a:lstStyle/>
        <a:p>
          <a:pPr>
            <a:lnSpc>
              <a:spcPct val="100000"/>
            </a:lnSpc>
            <a:spcAft>
              <a:spcPts val="600"/>
            </a:spcAft>
          </a:pPr>
          <a:r>
            <a:rPr lang="en-US" sz="1600">
              <a:solidFill>
                <a:schemeClr val="tx1"/>
              </a:solidFill>
              <a:latin typeface="Arial" panose="020B0604020202020204" pitchFamily="34" charset="0"/>
              <a:cs typeface="Arial" panose="020B0604020202020204" pitchFamily="34" charset="0"/>
            </a:rPr>
            <a:t>Improved user information &amp; navigation</a:t>
          </a:r>
        </a:p>
      </dgm:t>
    </dgm:pt>
    <dgm:pt modelId="{336E0CAC-FAEA-42E2-A76F-C95632E249EE}" type="parTrans" cxnId="{241371F8-C76E-4C4B-B23F-7B6F21240843}">
      <dgm:prSet/>
      <dgm:spPr/>
      <dgm:t>
        <a:bodyPr/>
        <a:lstStyle/>
        <a:p>
          <a:endParaRPr lang="en-US" sz="2400">
            <a:solidFill>
              <a:schemeClr val="tx1"/>
            </a:solidFill>
          </a:endParaRPr>
        </a:p>
      </dgm:t>
    </dgm:pt>
    <dgm:pt modelId="{B8DAC774-B95C-4B9A-BDA2-7DBF0E52AC69}" type="sibTrans" cxnId="{241371F8-C76E-4C4B-B23F-7B6F21240843}">
      <dgm:prSet/>
      <dgm:spPr/>
      <dgm:t>
        <a:bodyPr/>
        <a:lstStyle/>
        <a:p>
          <a:endParaRPr lang="en-US" sz="2400">
            <a:solidFill>
              <a:schemeClr val="tx1"/>
            </a:solidFill>
          </a:endParaRPr>
        </a:p>
      </dgm:t>
    </dgm:pt>
    <dgm:pt modelId="{3D181445-9231-4761-98B9-0B671EF7FC4D}">
      <dgm:prSet custT="1"/>
      <dgm:spPr/>
      <dgm:t>
        <a:bodyPr/>
        <a:lstStyle/>
        <a:p>
          <a:pPr>
            <a:lnSpc>
              <a:spcPct val="100000"/>
            </a:lnSpc>
            <a:spcAft>
              <a:spcPts val="600"/>
            </a:spcAft>
          </a:pPr>
          <a:r>
            <a:rPr lang="en-US" sz="1600">
              <a:solidFill>
                <a:schemeClr val="tx1"/>
              </a:solidFill>
              <a:latin typeface="Arial" panose="020B0604020202020204" pitchFamily="34" charset="0"/>
              <a:cs typeface="Arial" panose="020B0604020202020204" pitchFamily="34" charset="0"/>
            </a:rPr>
            <a:t>Smart City</a:t>
          </a:r>
        </a:p>
      </dgm:t>
    </dgm:pt>
    <dgm:pt modelId="{FF64244C-E071-43C3-86B2-AFCE1A2EA161}" type="parTrans" cxnId="{73B06A40-97B6-45C3-A2EF-5F3433B50E5D}">
      <dgm:prSet/>
      <dgm:spPr/>
      <dgm:t>
        <a:bodyPr/>
        <a:lstStyle/>
        <a:p>
          <a:endParaRPr lang="en-US" sz="2400">
            <a:solidFill>
              <a:schemeClr val="tx1"/>
            </a:solidFill>
          </a:endParaRPr>
        </a:p>
      </dgm:t>
    </dgm:pt>
    <dgm:pt modelId="{0635294A-45B6-440E-88EA-1E0929180BCB}" type="sibTrans" cxnId="{73B06A40-97B6-45C3-A2EF-5F3433B50E5D}">
      <dgm:prSet/>
      <dgm:spPr/>
      <dgm:t>
        <a:bodyPr/>
        <a:lstStyle/>
        <a:p>
          <a:endParaRPr lang="en-US" sz="2400">
            <a:solidFill>
              <a:schemeClr val="tx1"/>
            </a:solidFill>
          </a:endParaRPr>
        </a:p>
      </dgm:t>
    </dgm:pt>
    <dgm:pt modelId="{0338BEAF-1B94-47D2-8361-B6E56B5F501A}">
      <dgm:prSet custT="1"/>
      <dgm:spPr/>
      <dgm:t>
        <a:bodyPr/>
        <a:lstStyle/>
        <a:p>
          <a:pPr>
            <a:lnSpc>
              <a:spcPct val="100000"/>
            </a:lnSpc>
            <a:spcAft>
              <a:spcPts val="600"/>
            </a:spcAft>
          </a:pPr>
          <a:r>
            <a:rPr lang="en-US" sz="1600">
              <a:solidFill>
                <a:schemeClr val="tx1"/>
              </a:solidFill>
              <a:latin typeface="Arial" panose="020B0604020202020204" pitchFamily="34" charset="0"/>
              <a:cs typeface="Arial" panose="020B0604020202020204" pitchFamily="34" charset="0"/>
            </a:rPr>
            <a:t>Shift from individual ownership to fleet ownership</a:t>
          </a:r>
        </a:p>
      </dgm:t>
    </dgm:pt>
    <dgm:pt modelId="{8EB89CBE-FD94-488D-813E-20D3ECF91C50}" type="parTrans" cxnId="{02FD5CB2-EE05-4F02-B3CD-9D2D985C8B86}">
      <dgm:prSet/>
      <dgm:spPr/>
      <dgm:t>
        <a:bodyPr/>
        <a:lstStyle/>
        <a:p>
          <a:endParaRPr lang="en-US" sz="2400">
            <a:solidFill>
              <a:schemeClr val="tx1"/>
            </a:solidFill>
          </a:endParaRPr>
        </a:p>
      </dgm:t>
    </dgm:pt>
    <dgm:pt modelId="{191BD536-E679-4E63-B572-DB23E4ACD6C2}" type="sibTrans" cxnId="{02FD5CB2-EE05-4F02-B3CD-9D2D985C8B86}">
      <dgm:prSet/>
      <dgm:spPr/>
      <dgm:t>
        <a:bodyPr/>
        <a:lstStyle/>
        <a:p>
          <a:endParaRPr lang="en-US" sz="2400">
            <a:solidFill>
              <a:schemeClr val="tx1"/>
            </a:solidFill>
          </a:endParaRPr>
        </a:p>
      </dgm:t>
    </dgm:pt>
    <dgm:pt modelId="{08723525-BB85-4ECF-9109-534D2F794937}">
      <dgm:prSet custT="1"/>
      <dgm:spPr/>
      <dgm:t>
        <a:bodyPr/>
        <a:lstStyle/>
        <a:p>
          <a:pPr>
            <a:lnSpc>
              <a:spcPct val="100000"/>
            </a:lnSpc>
            <a:spcAft>
              <a:spcPts val="600"/>
            </a:spcAft>
          </a:pPr>
          <a:r>
            <a:rPr lang="en-US" sz="1600">
              <a:solidFill>
                <a:schemeClr val="tx1"/>
              </a:solidFill>
              <a:latin typeface="Arial" panose="020B0604020202020204" pitchFamily="34" charset="0"/>
              <a:cs typeface="Arial" panose="020B0604020202020204" pitchFamily="34" charset="0"/>
            </a:rPr>
            <a:t>Telecommuting</a:t>
          </a:r>
        </a:p>
      </dgm:t>
    </dgm:pt>
    <dgm:pt modelId="{F4F2D64F-7DEC-4719-991D-B0AC70A7A343}" type="parTrans" cxnId="{634DC9C6-61BA-4DE1-AF02-78AF3CDE194D}">
      <dgm:prSet/>
      <dgm:spPr/>
      <dgm:t>
        <a:bodyPr/>
        <a:lstStyle/>
        <a:p>
          <a:endParaRPr lang="en-US" sz="2400">
            <a:solidFill>
              <a:schemeClr val="tx1"/>
            </a:solidFill>
          </a:endParaRPr>
        </a:p>
      </dgm:t>
    </dgm:pt>
    <dgm:pt modelId="{12056A71-CD5F-4FC2-885A-109B2F8E4281}" type="sibTrans" cxnId="{634DC9C6-61BA-4DE1-AF02-78AF3CDE194D}">
      <dgm:prSet/>
      <dgm:spPr/>
      <dgm:t>
        <a:bodyPr/>
        <a:lstStyle/>
        <a:p>
          <a:endParaRPr lang="en-US" sz="2400">
            <a:solidFill>
              <a:schemeClr val="tx1"/>
            </a:solidFill>
          </a:endParaRPr>
        </a:p>
      </dgm:t>
    </dgm:pt>
    <dgm:pt modelId="{199EA28C-B152-4DEA-B077-17BBF7DF7048}">
      <dgm:prSet custT="1"/>
      <dgm:spPr/>
      <dgm:t>
        <a:bodyPr/>
        <a:lstStyle/>
        <a:p>
          <a:pPr>
            <a:lnSpc>
              <a:spcPct val="100000"/>
            </a:lnSpc>
            <a:spcAft>
              <a:spcPts val="600"/>
            </a:spcAft>
          </a:pPr>
          <a:r>
            <a:rPr lang="en-US" sz="1600">
              <a:solidFill>
                <a:schemeClr val="tx1"/>
              </a:solidFill>
              <a:latin typeface="Arial" panose="020B0604020202020204" pitchFamily="34" charset="0"/>
              <a:cs typeface="Arial" panose="020B0604020202020204" pitchFamily="34" charset="0"/>
            </a:rPr>
            <a:t>E-commerce &amp; delivery options</a:t>
          </a:r>
        </a:p>
      </dgm:t>
    </dgm:pt>
    <dgm:pt modelId="{223503F0-065C-4194-96DC-4D074173FAD3}" type="parTrans" cxnId="{7DE4E250-CA12-4DAC-AFC4-8A673F768706}">
      <dgm:prSet/>
      <dgm:spPr/>
      <dgm:t>
        <a:bodyPr/>
        <a:lstStyle/>
        <a:p>
          <a:endParaRPr lang="en-US" sz="2400">
            <a:solidFill>
              <a:schemeClr val="tx1"/>
            </a:solidFill>
          </a:endParaRPr>
        </a:p>
      </dgm:t>
    </dgm:pt>
    <dgm:pt modelId="{A698BCBD-3C9F-4341-8234-84747055A6DD}" type="sibTrans" cxnId="{7DE4E250-CA12-4DAC-AFC4-8A673F768706}">
      <dgm:prSet/>
      <dgm:spPr/>
      <dgm:t>
        <a:bodyPr/>
        <a:lstStyle/>
        <a:p>
          <a:endParaRPr lang="en-US" sz="2400">
            <a:solidFill>
              <a:schemeClr val="tx1"/>
            </a:solidFill>
          </a:endParaRPr>
        </a:p>
      </dgm:t>
    </dgm:pt>
    <dgm:pt modelId="{96C700F4-D6DC-4F33-A8B3-7B52B68B5738}">
      <dgm:prSet custT="1"/>
      <dgm:spPr/>
      <dgm:t>
        <a:bodyPr/>
        <a:lstStyle/>
        <a:p>
          <a:pPr>
            <a:lnSpc>
              <a:spcPct val="100000"/>
            </a:lnSpc>
            <a:spcAft>
              <a:spcPts val="600"/>
            </a:spcAft>
          </a:pPr>
          <a:r>
            <a:rPr lang="en-US" sz="1600">
              <a:solidFill>
                <a:schemeClr val="tx1"/>
              </a:solidFill>
              <a:latin typeface="Arial" panose="020B0604020202020204" pitchFamily="34" charset="0"/>
              <a:cs typeface="Arial" panose="020B0604020202020204" pitchFamily="34" charset="0"/>
            </a:rPr>
            <a:t>Improved public transit</a:t>
          </a:r>
        </a:p>
      </dgm:t>
    </dgm:pt>
    <dgm:pt modelId="{AEBF1C5E-6532-4CB4-9325-606807474731}" type="parTrans" cxnId="{A9D56D50-C1E4-44A3-AAAD-E3DE47CBD1AB}">
      <dgm:prSet/>
      <dgm:spPr/>
      <dgm:t>
        <a:bodyPr/>
        <a:lstStyle/>
        <a:p>
          <a:endParaRPr lang="en-US" sz="2400">
            <a:solidFill>
              <a:schemeClr val="tx1"/>
            </a:solidFill>
          </a:endParaRPr>
        </a:p>
      </dgm:t>
    </dgm:pt>
    <dgm:pt modelId="{3AE8BDD3-8AD1-4325-898E-153D14BDFA07}" type="sibTrans" cxnId="{A9D56D50-C1E4-44A3-AAAD-E3DE47CBD1AB}">
      <dgm:prSet/>
      <dgm:spPr/>
      <dgm:t>
        <a:bodyPr/>
        <a:lstStyle/>
        <a:p>
          <a:endParaRPr lang="en-US" sz="2400">
            <a:solidFill>
              <a:schemeClr val="tx1"/>
            </a:solidFill>
          </a:endParaRPr>
        </a:p>
      </dgm:t>
    </dgm:pt>
    <dgm:pt modelId="{0FB96687-6B74-4A49-92AB-C326AEACF4E0}">
      <dgm:prSet custT="1"/>
      <dgm:spPr/>
      <dgm:t>
        <a:bodyPr/>
        <a:lstStyle/>
        <a:p>
          <a:pPr>
            <a:lnSpc>
              <a:spcPct val="100000"/>
            </a:lnSpc>
            <a:spcAft>
              <a:spcPts val="600"/>
            </a:spcAft>
          </a:pPr>
          <a:r>
            <a:rPr lang="en-US" sz="1600">
              <a:solidFill>
                <a:schemeClr val="tx1"/>
              </a:solidFill>
              <a:latin typeface="Arial" panose="020B0604020202020204" pitchFamily="34" charset="0"/>
              <a:cs typeface="Arial" panose="020B0604020202020204" pitchFamily="34" charset="0"/>
            </a:rPr>
            <a:t>Shared mobility</a:t>
          </a:r>
        </a:p>
      </dgm:t>
    </dgm:pt>
    <dgm:pt modelId="{5BBB6276-C35C-4DA6-9DD8-2082062C432E}" type="parTrans" cxnId="{2665ED12-6DEA-4887-8A35-A567E44C45E2}">
      <dgm:prSet/>
      <dgm:spPr/>
      <dgm:t>
        <a:bodyPr/>
        <a:lstStyle/>
        <a:p>
          <a:endParaRPr lang="en-US" sz="2400">
            <a:solidFill>
              <a:schemeClr val="tx1"/>
            </a:solidFill>
          </a:endParaRPr>
        </a:p>
      </dgm:t>
    </dgm:pt>
    <dgm:pt modelId="{98FA7712-4137-4FDB-B451-FBE17B345F23}" type="sibTrans" cxnId="{2665ED12-6DEA-4887-8A35-A567E44C45E2}">
      <dgm:prSet/>
      <dgm:spPr/>
      <dgm:t>
        <a:bodyPr/>
        <a:lstStyle/>
        <a:p>
          <a:endParaRPr lang="en-US" sz="2400">
            <a:solidFill>
              <a:schemeClr val="tx1"/>
            </a:solidFill>
          </a:endParaRPr>
        </a:p>
      </dgm:t>
    </dgm:pt>
    <dgm:pt modelId="{D9536C50-3F13-4428-8B2A-16502261B5EE}">
      <dgm:prSet custT="1"/>
      <dgm:spPr/>
      <dgm:t>
        <a:bodyPr/>
        <a:lstStyle/>
        <a:p>
          <a:pPr>
            <a:lnSpc>
              <a:spcPct val="100000"/>
            </a:lnSpc>
            <a:spcAft>
              <a:spcPts val="600"/>
            </a:spcAft>
          </a:pPr>
          <a:r>
            <a:rPr lang="en-US" sz="1600" b="0" u="none">
              <a:solidFill>
                <a:schemeClr val="tx1"/>
              </a:solidFill>
              <a:latin typeface="Arial" panose="020B0604020202020204" pitchFamily="34" charset="0"/>
              <a:cs typeface="Arial" panose="020B0604020202020204" pitchFamily="34" charset="0"/>
            </a:rPr>
            <a:t>EVs</a:t>
          </a:r>
        </a:p>
      </dgm:t>
    </dgm:pt>
    <dgm:pt modelId="{2E5FFCA0-FA71-44E9-8E7C-11589172A271}" type="parTrans" cxnId="{A5BF6085-2874-411A-9BEF-3045F9EF90A2}">
      <dgm:prSet/>
      <dgm:spPr/>
      <dgm:t>
        <a:bodyPr/>
        <a:lstStyle/>
        <a:p>
          <a:endParaRPr lang="en-US">
            <a:solidFill>
              <a:schemeClr val="tx1"/>
            </a:solidFill>
          </a:endParaRPr>
        </a:p>
      </dgm:t>
    </dgm:pt>
    <dgm:pt modelId="{060AF186-7FAA-41B3-AE42-E71BD193BC47}" type="sibTrans" cxnId="{A5BF6085-2874-411A-9BEF-3045F9EF90A2}">
      <dgm:prSet/>
      <dgm:spPr/>
      <dgm:t>
        <a:bodyPr/>
        <a:lstStyle/>
        <a:p>
          <a:endParaRPr lang="en-US">
            <a:solidFill>
              <a:schemeClr val="tx1"/>
            </a:solidFill>
          </a:endParaRPr>
        </a:p>
      </dgm:t>
    </dgm:pt>
    <dgm:pt modelId="{32A66790-CF42-47EE-A962-8D4DEDBEA1B4}" type="pres">
      <dgm:prSet presAssocID="{31962A31-677C-4A02-BAA8-64973BDB6EF0}" presName="Name0" presStyleCnt="0">
        <dgm:presLayoutVars>
          <dgm:dir/>
          <dgm:animLvl val="lvl"/>
          <dgm:resizeHandles val="exact"/>
        </dgm:presLayoutVars>
      </dgm:prSet>
      <dgm:spPr/>
    </dgm:pt>
    <dgm:pt modelId="{BB408C80-CE1E-4ED3-AA90-ADAE6DF8F1C4}" type="pres">
      <dgm:prSet presAssocID="{961217E2-A050-4873-85E6-AE914B485492}" presName="composite" presStyleCnt="0"/>
      <dgm:spPr/>
    </dgm:pt>
    <dgm:pt modelId="{93F8450E-326E-4621-BCA8-CC1A565661A8}" type="pres">
      <dgm:prSet presAssocID="{961217E2-A050-4873-85E6-AE914B485492}" presName="parTx" presStyleLbl="alignNode1" presStyleIdx="0" presStyleCnt="4">
        <dgm:presLayoutVars>
          <dgm:chMax val="0"/>
          <dgm:chPref val="0"/>
          <dgm:bulletEnabled val="1"/>
        </dgm:presLayoutVars>
      </dgm:prSet>
      <dgm:spPr/>
    </dgm:pt>
    <dgm:pt modelId="{804014C6-0507-4414-A2B1-B6C3CB6C2F71}" type="pres">
      <dgm:prSet presAssocID="{961217E2-A050-4873-85E6-AE914B485492}" presName="desTx" presStyleLbl="alignAccFollowNode1" presStyleIdx="0" presStyleCnt="4">
        <dgm:presLayoutVars>
          <dgm:bulletEnabled val="1"/>
        </dgm:presLayoutVars>
      </dgm:prSet>
      <dgm:spPr/>
    </dgm:pt>
    <dgm:pt modelId="{19CCB4A9-D483-4B35-9652-E60D119388EC}" type="pres">
      <dgm:prSet presAssocID="{7E3371BB-5DFE-4BC1-9CAC-8A069B9AEBFC}" presName="space" presStyleCnt="0"/>
      <dgm:spPr/>
    </dgm:pt>
    <dgm:pt modelId="{DE146CDE-C919-4112-9E70-7EE410BB4171}" type="pres">
      <dgm:prSet presAssocID="{31B7F3DB-C9FC-4DD5-B9E8-E21D9CFCEBA1}" presName="composite" presStyleCnt="0"/>
      <dgm:spPr/>
    </dgm:pt>
    <dgm:pt modelId="{0386A1AB-4876-4F59-99B5-F41178A10951}" type="pres">
      <dgm:prSet presAssocID="{31B7F3DB-C9FC-4DD5-B9E8-E21D9CFCEBA1}" presName="parTx" presStyleLbl="alignNode1" presStyleIdx="1" presStyleCnt="4">
        <dgm:presLayoutVars>
          <dgm:chMax val="0"/>
          <dgm:chPref val="0"/>
          <dgm:bulletEnabled val="1"/>
        </dgm:presLayoutVars>
      </dgm:prSet>
      <dgm:spPr/>
    </dgm:pt>
    <dgm:pt modelId="{95168EDE-6339-4E31-84BB-203C4BCF6C5A}" type="pres">
      <dgm:prSet presAssocID="{31B7F3DB-C9FC-4DD5-B9E8-E21D9CFCEBA1}" presName="desTx" presStyleLbl="alignAccFollowNode1" presStyleIdx="1" presStyleCnt="4">
        <dgm:presLayoutVars>
          <dgm:bulletEnabled val="1"/>
        </dgm:presLayoutVars>
      </dgm:prSet>
      <dgm:spPr/>
    </dgm:pt>
    <dgm:pt modelId="{C2CA1B5B-071A-499A-80A6-CA5DB8314C1F}" type="pres">
      <dgm:prSet presAssocID="{41D65F3E-A0BD-4228-9DD6-E9D3617F9F64}" presName="space" presStyleCnt="0"/>
      <dgm:spPr/>
    </dgm:pt>
    <dgm:pt modelId="{DD9CFC6C-9AC0-4C57-A949-EB7D85B70E72}" type="pres">
      <dgm:prSet presAssocID="{CE35E1F5-EA73-4326-B654-0A031745AA13}" presName="composite" presStyleCnt="0"/>
      <dgm:spPr/>
    </dgm:pt>
    <dgm:pt modelId="{E2B8150C-AE2B-4470-AB6C-6817175AA36E}" type="pres">
      <dgm:prSet presAssocID="{CE35E1F5-EA73-4326-B654-0A031745AA13}" presName="parTx" presStyleLbl="alignNode1" presStyleIdx="2" presStyleCnt="4">
        <dgm:presLayoutVars>
          <dgm:chMax val="0"/>
          <dgm:chPref val="0"/>
          <dgm:bulletEnabled val="1"/>
        </dgm:presLayoutVars>
      </dgm:prSet>
      <dgm:spPr/>
    </dgm:pt>
    <dgm:pt modelId="{F902FE77-6F4A-4CE3-92B4-9D297D0B7F8F}" type="pres">
      <dgm:prSet presAssocID="{CE35E1F5-EA73-4326-B654-0A031745AA13}" presName="desTx" presStyleLbl="alignAccFollowNode1" presStyleIdx="2" presStyleCnt="4">
        <dgm:presLayoutVars>
          <dgm:bulletEnabled val="1"/>
        </dgm:presLayoutVars>
      </dgm:prSet>
      <dgm:spPr/>
    </dgm:pt>
    <dgm:pt modelId="{C87719EB-138E-49E6-AA7F-A99FA3A6737F}" type="pres">
      <dgm:prSet presAssocID="{EBBBA15A-A119-48D1-88D7-CC33F61555C7}" presName="space" presStyleCnt="0"/>
      <dgm:spPr/>
    </dgm:pt>
    <dgm:pt modelId="{00E8E04E-0021-47F0-A2D9-5F68A0BE01CF}" type="pres">
      <dgm:prSet presAssocID="{E917842F-3166-4612-B2AC-A57E848FAC2A}" presName="composite" presStyleCnt="0"/>
      <dgm:spPr/>
    </dgm:pt>
    <dgm:pt modelId="{82956377-913F-46C4-BB66-0AE19ED37AFE}" type="pres">
      <dgm:prSet presAssocID="{E917842F-3166-4612-B2AC-A57E848FAC2A}" presName="parTx" presStyleLbl="alignNode1" presStyleIdx="3" presStyleCnt="4">
        <dgm:presLayoutVars>
          <dgm:chMax val="0"/>
          <dgm:chPref val="0"/>
          <dgm:bulletEnabled val="1"/>
        </dgm:presLayoutVars>
      </dgm:prSet>
      <dgm:spPr/>
    </dgm:pt>
    <dgm:pt modelId="{9EDACE41-E581-4CEC-8FBF-1DC66B2B40B6}" type="pres">
      <dgm:prSet presAssocID="{E917842F-3166-4612-B2AC-A57E848FAC2A}" presName="desTx" presStyleLbl="alignAccFollowNode1" presStyleIdx="3" presStyleCnt="4">
        <dgm:presLayoutVars>
          <dgm:bulletEnabled val="1"/>
        </dgm:presLayoutVars>
      </dgm:prSet>
      <dgm:spPr/>
    </dgm:pt>
  </dgm:ptLst>
  <dgm:cxnLst>
    <dgm:cxn modelId="{2A432008-9388-4C73-81D7-21E5A0B165EA}" type="presOf" srcId="{99277852-4D78-41CE-8A88-C7B0A86455AB}" destId="{F902FE77-6F4A-4CE3-92B4-9D297D0B7F8F}" srcOrd="0" destOrd="0" presId="urn:microsoft.com/office/officeart/2005/8/layout/hList1"/>
    <dgm:cxn modelId="{2DC01809-883A-4930-AA1E-94A6483D6802}" type="presOf" srcId="{CE35E1F5-EA73-4326-B654-0A031745AA13}" destId="{E2B8150C-AE2B-4470-AB6C-6817175AA36E}" srcOrd="0" destOrd="0" presId="urn:microsoft.com/office/officeart/2005/8/layout/hList1"/>
    <dgm:cxn modelId="{5B9A2009-1D5E-427E-AD67-9FB1B23E81D1}" type="presOf" srcId="{E917842F-3166-4612-B2AC-A57E848FAC2A}" destId="{82956377-913F-46C4-BB66-0AE19ED37AFE}" srcOrd="0" destOrd="0" presId="urn:microsoft.com/office/officeart/2005/8/layout/hList1"/>
    <dgm:cxn modelId="{0E2E3C0A-1D15-44B7-87FF-1D83298C7F64}" type="presOf" srcId="{D9536C50-3F13-4428-8B2A-16502261B5EE}" destId="{95168EDE-6339-4E31-84BB-203C4BCF6C5A}" srcOrd="0" destOrd="1" presId="urn:microsoft.com/office/officeart/2005/8/layout/hList1"/>
    <dgm:cxn modelId="{997A2B11-BF87-400D-8102-5968EAB259B4}" type="presOf" srcId="{06F5372E-BEDA-4D6C-8DC5-EE310C7F6F41}" destId="{95168EDE-6339-4E31-84BB-203C4BCF6C5A}" srcOrd="0" destOrd="2" presId="urn:microsoft.com/office/officeart/2005/8/layout/hList1"/>
    <dgm:cxn modelId="{2665ED12-6DEA-4887-8A35-A567E44C45E2}" srcId="{E917842F-3166-4612-B2AC-A57E848FAC2A}" destId="{0FB96687-6B74-4A49-92AB-C326AEACF4E0}" srcOrd="2" destOrd="0" parTransId="{5BBB6276-C35C-4DA6-9DD8-2082062C432E}" sibTransId="{98FA7712-4137-4FDB-B451-FBE17B345F23}"/>
    <dgm:cxn modelId="{A78D0916-B120-49E1-AD22-BA5D37DDB4A0}" type="presOf" srcId="{8C50000A-1692-421A-9300-2B5909863738}" destId="{804014C6-0507-4414-A2B1-B6C3CB6C2F71}" srcOrd="0" destOrd="2" presId="urn:microsoft.com/office/officeart/2005/8/layout/hList1"/>
    <dgm:cxn modelId="{EBAF1125-C66B-4FD0-826E-8825E6595865}" type="presOf" srcId="{31B7F3DB-C9FC-4DD5-B9E8-E21D9CFCEBA1}" destId="{0386A1AB-4876-4F59-99B5-F41178A10951}" srcOrd="0" destOrd="0" presId="urn:microsoft.com/office/officeart/2005/8/layout/hList1"/>
    <dgm:cxn modelId="{D7FA9F28-12A8-46B8-9391-A6BE904DD9D4}" srcId="{961217E2-A050-4873-85E6-AE914B485492}" destId="{8FB9E7CC-7759-433C-A18E-AFB1CB5F2BD1}" srcOrd="0" destOrd="0" parTransId="{E1460395-B7FD-402D-9B3F-35512871C424}" sibTransId="{36F3D6BD-5FB1-4E60-AB9D-BF7760249315}"/>
    <dgm:cxn modelId="{4B9B4B32-C5E5-4B64-8529-76378C592622}" type="presOf" srcId="{8FB9E7CC-7759-433C-A18E-AFB1CB5F2BD1}" destId="{804014C6-0507-4414-A2B1-B6C3CB6C2F71}" srcOrd="0" destOrd="0" presId="urn:microsoft.com/office/officeart/2005/8/layout/hList1"/>
    <dgm:cxn modelId="{B199F836-F432-44B0-B47C-86A430F8F6F1}" srcId="{961217E2-A050-4873-85E6-AE914B485492}" destId="{8C50000A-1692-421A-9300-2B5909863738}" srcOrd="2" destOrd="0" parTransId="{BD654FB6-6E98-426C-88A0-215CE464B99E}" sibTransId="{CA542970-D6A5-4FF8-97DC-F5E43EEE996A}"/>
    <dgm:cxn modelId="{65CE4C3C-5F36-402C-B444-F3AF13EF6882}" srcId="{E917842F-3166-4612-B2AC-A57E848FAC2A}" destId="{66F6C58E-FD1A-41A3-9ACD-0A330FFA9EAF}" srcOrd="0" destOrd="0" parTransId="{6494CF2D-1714-4CC7-8D03-764AD00D6374}" sibTransId="{284EB37C-061B-4812-8C63-AD80636169E0}"/>
    <dgm:cxn modelId="{73B06A40-97B6-45C3-A2EF-5F3433B50E5D}" srcId="{31B7F3DB-C9FC-4DD5-B9E8-E21D9CFCEBA1}" destId="{3D181445-9231-4761-98B9-0B671EF7FC4D}" srcOrd="4" destOrd="0" parTransId="{FF64244C-E071-43C3-86B2-AFCE1A2EA161}" sibTransId="{0635294A-45B6-440E-88EA-1E0929180BCB}"/>
    <dgm:cxn modelId="{A54BFB5F-ED60-461D-B7DD-E2ADD22A949A}" type="presOf" srcId="{96C700F4-D6DC-4F33-A8B3-7B52B68B5738}" destId="{9EDACE41-E581-4CEC-8FBF-1DC66B2B40B6}" srcOrd="0" destOrd="1" presId="urn:microsoft.com/office/officeart/2005/8/layout/hList1"/>
    <dgm:cxn modelId="{E3B74147-6B70-4EE2-9814-AB344FBABCDD}" type="presOf" srcId="{3D181445-9231-4761-98B9-0B671EF7FC4D}" destId="{95168EDE-6339-4E31-84BB-203C4BCF6C5A}" srcOrd="0" destOrd="4" presId="urn:microsoft.com/office/officeart/2005/8/layout/hList1"/>
    <dgm:cxn modelId="{112D7F48-08CF-4ECB-9DD6-62AF3D61F66A}" type="presOf" srcId="{0FB96687-6B74-4A49-92AB-C326AEACF4E0}" destId="{9EDACE41-E581-4CEC-8FBF-1DC66B2B40B6}" srcOrd="0" destOrd="2" presId="urn:microsoft.com/office/officeart/2005/8/layout/hList1"/>
    <dgm:cxn modelId="{3788FA4A-45C5-4B07-88C4-26853ABAA3F7}" srcId="{31962A31-677C-4A02-BAA8-64973BDB6EF0}" destId="{31B7F3DB-C9FC-4DD5-B9E8-E21D9CFCEBA1}" srcOrd="1" destOrd="0" parTransId="{701F4E5D-7A97-4E9F-ACCB-48F42D9F3319}" sibTransId="{41D65F3E-A0BD-4228-9DD6-E9D3617F9F64}"/>
    <dgm:cxn modelId="{E301B84B-C6F3-474C-B4D5-F350A5A7AB8C}" type="presOf" srcId="{961217E2-A050-4873-85E6-AE914B485492}" destId="{93F8450E-326E-4621-BCA8-CC1A565661A8}" srcOrd="0" destOrd="0" presId="urn:microsoft.com/office/officeart/2005/8/layout/hList1"/>
    <dgm:cxn modelId="{625E284E-F508-4FDF-9042-6AC3957733B2}" type="presOf" srcId="{66F6C58E-FD1A-41A3-9ACD-0A330FFA9EAF}" destId="{9EDACE41-E581-4CEC-8FBF-1DC66B2B40B6}" srcOrd="0" destOrd="0" presId="urn:microsoft.com/office/officeart/2005/8/layout/hList1"/>
    <dgm:cxn modelId="{A9D56D50-C1E4-44A3-AAAD-E3DE47CBD1AB}" srcId="{E917842F-3166-4612-B2AC-A57E848FAC2A}" destId="{96C700F4-D6DC-4F33-A8B3-7B52B68B5738}" srcOrd="1" destOrd="0" parTransId="{AEBF1C5E-6532-4CB4-9325-606807474731}" sibTransId="{3AE8BDD3-8AD1-4325-898E-153D14BDFA07}"/>
    <dgm:cxn modelId="{7DE4E250-CA12-4DAC-AFC4-8A673F768706}" srcId="{CE35E1F5-EA73-4326-B654-0A031745AA13}" destId="{199EA28C-B152-4DEA-B077-17BBF7DF7048}" srcOrd="3" destOrd="0" parTransId="{223503F0-065C-4194-96DC-4D074173FAD3}" sibTransId="{A698BCBD-3C9F-4341-8234-84747055A6DD}"/>
    <dgm:cxn modelId="{9736D578-76A3-45D8-89AC-5BB388CCCED2}" srcId="{31962A31-677C-4A02-BAA8-64973BDB6EF0}" destId="{CE35E1F5-EA73-4326-B654-0A031745AA13}" srcOrd="2" destOrd="0" parTransId="{1675DEE0-A03B-41F7-8D1F-D969940994D4}" sibTransId="{EBBBA15A-A119-48D1-88D7-CC33F61555C7}"/>
    <dgm:cxn modelId="{BAD6D87F-1CC3-448B-9F6F-CED0C0207CD3}" type="presOf" srcId="{199EA28C-B152-4DEA-B077-17BBF7DF7048}" destId="{F902FE77-6F4A-4CE3-92B4-9D297D0B7F8F}" srcOrd="0" destOrd="3" presId="urn:microsoft.com/office/officeart/2005/8/layout/hList1"/>
    <dgm:cxn modelId="{A5BF6085-2874-411A-9BEF-3045F9EF90A2}" srcId="{31B7F3DB-C9FC-4DD5-B9E8-E21D9CFCEBA1}" destId="{D9536C50-3F13-4428-8B2A-16502261B5EE}" srcOrd="1" destOrd="0" parTransId="{2E5FFCA0-FA71-44E9-8E7C-11589172A271}" sibTransId="{060AF186-7FAA-41B3-AE42-E71BD193BC47}"/>
    <dgm:cxn modelId="{E40E5D94-81C6-46E0-85A6-84AF628DB817}" type="presOf" srcId="{08723525-BB85-4ECF-9109-534D2F794937}" destId="{F902FE77-6F4A-4CE3-92B4-9D297D0B7F8F}" srcOrd="0" destOrd="2" presId="urn:microsoft.com/office/officeart/2005/8/layout/hList1"/>
    <dgm:cxn modelId="{F6729198-701A-495F-89BF-CB118BC8FA10}" srcId="{961217E2-A050-4873-85E6-AE914B485492}" destId="{BE3A9B61-4433-47ED-9E5A-E675CD67FD0C}" srcOrd="1" destOrd="0" parTransId="{83043F8B-EF54-46AB-990B-DC325F0D1D59}" sibTransId="{5F244FF7-173E-48A3-BAC7-D9E54FCCEE22}"/>
    <dgm:cxn modelId="{0509049E-514A-487A-9CA0-AC8A8D82D62C}" srcId="{CE35E1F5-EA73-4326-B654-0A031745AA13}" destId="{99277852-4D78-41CE-8A88-C7B0A86455AB}" srcOrd="0" destOrd="0" parTransId="{3FDB280F-D182-439C-80DB-EE4DEC088EF0}" sibTransId="{6F57D695-2F6D-4A91-B6E0-67CC55F11FA4}"/>
    <dgm:cxn modelId="{7737319F-A717-41B9-944D-1F4B28179D60}" type="presOf" srcId="{0338BEAF-1B94-47D2-8361-B6E56B5F501A}" destId="{F902FE77-6F4A-4CE3-92B4-9D297D0B7F8F}" srcOrd="0" destOrd="1" presId="urn:microsoft.com/office/officeart/2005/8/layout/hList1"/>
    <dgm:cxn modelId="{D2379CAD-F02E-43AA-86E7-178E4AB42786}" type="presOf" srcId="{BE3A9B61-4433-47ED-9E5A-E675CD67FD0C}" destId="{804014C6-0507-4414-A2B1-B6C3CB6C2F71}" srcOrd="0" destOrd="1" presId="urn:microsoft.com/office/officeart/2005/8/layout/hList1"/>
    <dgm:cxn modelId="{02FD5CB2-EE05-4F02-B3CD-9D2D985C8B86}" srcId="{CE35E1F5-EA73-4326-B654-0A031745AA13}" destId="{0338BEAF-1B94-47D2-8361-B6E56B5F501A}" srcOrd="1" destOrd="0" parTransId="{8EB89CBE-FD94-488D-813E-20D3ECF91C50}" sibTransId="{191BD536-E679-4E63-B572-DB23E4ACD6C2}"/>
    <dgm:cxn modelId="{39FB57C1-60C8-413A-BAC5-36465479A52F}" srcId="{31962A31-677C-4A02-BAA8-64973BDB6EF0}" destId="{961217E2-A050-4873-85E6-AE914B485492}" srcOrd="0" destOrd="0" parTransId="{3113F4D4-4E4B-40C0-8B56-FB6A10D7D78C}" sibTransId="{7E3371BB-5DFE-4BC1-9CAC-8A069B9AEBFC}"/>
    <dgm:cxn modelId="{41009DC2-D19E-44A6-9C1A-7161F17FD8D2}" type="presOf" srcId="{31962A31-677C-4A02-BAA8-64973BDB6EF0}" destId="{32A66790-CF42-47EE-A962-8D4DEDBEA1B4}" srcOrd="0" destOrd="0" presId="urn:microsoft.com/office/officeart/2005/8/layout/hList1"/>
    <dgm:cxn modelId="{634DC9C6-61BA-4DE1-AF02-78AF3CDE194D}" srcId="{CE35E1F5-EA73-4326-B654-0A031745AA13}" destId="{08723525-BB85-4ECF-9109-534D2F794937}" srcOrd="2" destOrd="0" parTransId="{F4F2D64F-7DEC-4719-991D-B0AC70A7A343}" sibTransId="{12056A71-CD5F-4FC2-885A-109B2F8E4281}"/>
    <dgm:cxn modelId="{75BDC9C9-0FF4-4855-8234-4E330AE656BE}" srcId="{31B7F3DB-C9FC-4DD5-B9E8-E21D9CFCEBA1}" destId="{06F5372E-BEDA-4D6C-8DC5-EE310C7F6F41}" srcOrd="2" destOrd="0" parTransId="{50FADCF9-F634-4040-B5D2-4F56E99F60E0}" sibTransId="{E0156E1A-2B30-4219-B6C2-099376C52EA8}"/>
    <dgm:cxn modelId="{24436BE9-8D53-4D75-8B3E-2D876807EEE5}" type="presOf" srcId="{27741A94-13E6-4226-8DDA-CC1505A3D564}" destId="{95168EDE-6339-4E31-84BB-203C4BCF6C5A}" srcOrd="0" destOrd="0" presId="urn:microsoft.com/office/officeart/2005/8/layout/hList1"/>
    <dgm:cxn modelId="{3B4DFCF3-FF46-42EF-8710-79BA1CDF721E}" type="presOf" srcId="{53234AA0-4493-4348-A1E1-69D6A7AEE5F0}" destId="{95168EDE-6339-4E31-84BB-203C4BCF6C5A}" srcOrd="0" destOrd="3" presId="urn:microsoft.com/office/officeart/2005/8/layout/hList1"/>
    <dgm:cxn modelId="{241371F8-C76E-4C4B-B23F-7B6F21240843}" srcId="{31B7F3DB-C9FC-4DD5-B9E8-E21D9CFCEBA1}" destId="{53234AA0-4493-4348-A1E1-69D6A7AEE5F0}" srcOrd="3" destOrd="0" parTransId="{336E0CAC-FAEA-42E2-A76F-C95632E249EE}" sibTransId="{B8DAC774-B95C-4B9A-BDA2-7DBF0E52AC69}"/>
    <dgm:cxn modelId="{142561FC-4C95-4259-9622-FA50EAAEF6AE}" srcId="{31962A31-677C-4A02-BAA8-64973BDB6EF0}" destId="{E917842F-3166-4612-B2AC-A57E848FAC2A}" srcOrd="3" destOrd="0" parTransId="{4C791F1D-3242-42DC-9EAC-450FE3F4E5A7}" sibTransId="{5B6155D3-25F2-4EA7-98B9-036CBF5CDD73}"/>
    <dgm:cxn modelId="{9C0699FE-CA24-4282-ADA3-907A749C64FB}" srcId="{31B7F3DB-C9FC-4DD5-B9E8-E21D9CFCEBA1}" destId="{27741A94-13E6-4226-8DDA-CC1505A3D564}" srcOrd="0" destOrd="0" parTransId="{A105152A-A7B6-44C2-BFC8-3A3FFEAE5378}" sibTransId="{EF49B4E8-F283-49AE-9588-E48805E4DA16}"/>
    <dgm:cxn modelId="{78C64513-BD68-45A0-84BC-C65B142FF0BE}" type="presParOf" srcId="{32A66790-CF42-47EE-A962-8D4DEDBEA1B4}" destId="{BB408C80-CE1E-4ED3-AA90-ADAE6DF8F1C4}" srcOrd="0" destOrd="0" presId="urn:microsoft.com/office/officeart/2005/8/layout/hList1"/>
    <dgm:cxn modelId="{58AC8599-19BB-4B23-9EC1-9E40E2C07A83}" type="presParOf" srcId="{BB408C80-CE1E-4ED3-AA90-ADAE6DF8F1C4}" destId="{93F8450E-326E-4621-BCA8-CC1A565661A8}" srcOrd="0" destOrd="0" presId="urn:microsoft.com/office/officeart/2005/8/layout/hList1"/>
    <dgm:cxn modelId="{AE39D2D8-DA1A-4DB2-8C5C-0FF048ADC6AE}" type="presParOf" srcId="{BB408C80-CE1E-4ED3-AA90-ADAE6DF8F1C4}" destId="{804014C6-0507-4414-A2B1-B6C3CB6C2F71}" srcOrd="1" destOrd="0" presId="urn:microsoft.com/office/officeart/2005/8/layout/hList1"/>
    <dgm:cxn modelId="{6EAEC320-0449-4E39-97B8-67AD9803745F}" type="presParOf" srcId="{32A66790-CF42-47EE-A962-8D4DEDBEA1B4}" destId="{19CCB4A9-D483-4B35-9652-E60D119388EC}" srcOrd="1" destOrd="0" presId="urn:microsoft.com/office/officeart/2005/8/layout/hList1"/>
    <dgm:cxn modelId="{512B0E41-958E-46F2-A90F-21888394B159}" type="presParOf" srcId="{32A66790-CF42-47EE-A962-8D4DEDBEA1B4}" destId="{DE146CDE-C919-4112-9E70-7EE410BB4171}" srcOrd="2" destOrd="0" presId="urn:microsoft.com/office/officeart/2005/8/layout/hList1"/>
    <dgm:cxn modelId="{08CDFA57-2EE2-4E3C-8015-535C2BCE5F18}" type="presParOf" srcId="{DE146CDE-C919-4112-9E70-7EE410BB4171}" destId="{0386A1AB-4876-4F59-99B5-F41178A10951}" srcOrd="0" destOrd="0" presId="urn:microsoft.com/office/officeart/2005/8/layout/hList1"/>
    <dgm:cxn modelId="{DE51E007-6858-42FC-BE1C-11C38AF9B763}" type="presParOf" srcId="{DE146CDE-C919-4112-9E70-7EE410BB4171}" destId="{95168EDE-6339-4E31-84BB-203C4BCF6C5A}" srcOrd="1" destOrd="0" presId="urn:microsoft.com/office/officeart/2005/8/layout/hList1"/>
    <dgm:cxn modelId="{56775F4C-307E-4A53-B3E5-969D9BB4DDE6}" type="presParOf" srcId="{32A66790-CF42-47EE-A962-8D4DEDBEA1B4}" destId="{C2CA1B5B-071A-499A-80A6-CA5DB8314C1F}" srcOrd="3" destOrd="0" presId="urn:microsoft.com/office/officeart/2005/8/layout/hList1"/>
    <dgm:cxn modelId="{2AACFC18-6374-4217-B2AA-E9AC8ED77A0C}" type="presParOf" srcId="{32A66790-CF42-47EE-A962-8D4DEDBEA1B4}" destId="{DD9CFC6C-9AC0-4C57-A949-EB7D85B70E72}" srcOrd="4" destOrd="0" presId="urn:microsoft.com/office/officeart/2005/8/layout/hList1"/>
    <dgm:cxn modelId="{79BDFCB3-773B-4E2E-8E71-0056FFE6B64B}" type="presParOf" srcId="{DD9CFC6C-9AC0-4C57-A949-EB7D85B70E72}" destId="{E2B8150C-AE2B-4470-AB6C-6817175AA36E}" srcOrd="0" destOrd="0" presId="urn:microsoft.com/office/officeart/2005/8/layout/hList1"/>
    <dgm:cxn modelId="{08A13C53-2CE1-4871-8769-939230250099}" type="presParOf" srcId="{DD9CFC6C-9AC0-4C57-A949-EB7D85B70E72}" destId="{F902FE77-6F4A-4CE3-92B4-9D297D0B7F8F}" srcOrd="1" destOrd="0" presId="urn:microsoft.com/office/officeart/2005/8/layout/hList1"/>
    <dgm:cxn modelId="{E3990760-B1A7-4AFD-BE85-BEC810F3854C}" type="presParOf" srcId="{32A66790-CF42-47EE-A962-8D4DEDBEA1B4}" destId="{C87719EB-138E-49E6-AA7F-A99FA3A6737F}" srcOrd="5" destOrd="0" presId="urn:microsoft.com/office/officeart/2005/8/layout/hList1"/>
    <dgm:cxn modelId="{3506AE5F-E0FD-4D63-9B02-6106E906EB1B}" type="presParOf" srcId="{32A66790-CF42-47EE-A962-8D4DEDBEA1B4}" destId="{00E8E04E-0021-47F0-A2D9-5F68A0BE01CF}" srcOrd="6" destOrd="0" presId="urn:microsoft.com/office/officeart/2005/8/layout/hList1"/>
    <dgm:cxn modelId="{AF742E0A-970D-4FD6-B068-C2FA411576AB}" type="presParOf" srcId="{00E8E04E-0021-47F0-A2D9-5F68A0BE01CF}" destId="{82956377-913F-46C4-BB66-0AE19ED37AFE}" srcOrd="0" destOrd="0" presId="urn:microsoft.com/office/officeart/2005/8/layout/hList1"/>
    <dgm:cxn modelId="{32ED8F35-B318-4978-8DC7-CFFD413439A7}" type="presParOf" srcId="{00E8E04E-0021-47F0-A2D9-5F68A0BE01CF}" destId="{9EDACE41-E581-4CEC-8FBF-1DC66B2B40B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8450E-326E-4621-BCA8-CC1A565661A8}">
      <dsp:nvSpPr>
        <dsp:cNvPr id="0" name=""/>
        <dsp:cNvSpPr/>
      </dsp:nvSpPr>
      <dsp:spPr>
        <a:xfrm>
          <a:off x="3065" y="375997"/>
          <a:ext cx="1843273" cy="737309"/>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chemeClr val="tx1"/>
              </a:solidFill>
              <a:latin typeface="Arial" panose="020B0604020202020204" pitchFamily="34" charset="0"/>
              <a:cs typeface="Arial" panose="020B0604020202020204" pitchFamily="34" charset="0"/>
            </a:rPr>
            <a:t>Changing Demographics</a:t>
          </a:r>
        </a:p>
      </dsp:txBody>
      <dsp:txXfrm>
        <a:off x="3065" y="375997"/>
        <a:ext cx="1843273" cy="737309"/>
      </dsp:txXfrm>
    </dsp:sp>
    <dsp:sp modelId="{804014C6-0507-4414-A2B1-B6C3CB6C2F71}">
      <dsp:nvSpPr>
        <dsp:cNvPr id="0" name=""/>
        <dsp:cNvSpPr/>
      </dsp:nvSpPr>
      <dsp:spPr>
        <a:xfrm>
          <a:off x="3065" y="1113307"/>
          <a:ext cx="1843273" cy="285480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600"/>
            </a:spcAft>
            <a:buChar char="•"/>
          </a:pPr>
          <a:r>
            <a:rPr lang="en-US" sz="1600" kern="1200">
              <a:solidFill>
                <a:schemeClr val="tx1"/>
              </a:solidFill>
              <a:latin typeface="Arial" panose="020B0604020202020204" pitchFamily="34" charset="0"/>
              <a:cs typeface="Arial" panose="020B0604020202020204" pitchFamily="34" charset="0"/>
            </a:rPr>
            <a:t>Millennial travel behavior</a:t>
          </a:r>
        </a:p>
        <a:p>
          <a:pPr marL="171450" lvl="1" indent="-171450" algn="l" defTabSz="711200">
            <a:lnSpc>
              <a:spcPct val="100000"/>
            </a:lnSpc>
            <a:spcBef>
              <a:spcPct val="0"/>
            </a:spcBef>
            <a:spcAft>
              <a:spcPts val="600"/>
            </a:spcAft>
            <a:buChar char="•"/>
          </a:pPr>
          <a:r>
            <a:rPr lang="en-US" sz="1600" b="0" u="none" kern="1200">
              <a:solidFill>
                <a:schemeClr val="tx1"/>
              </a:solidFill>
              <a:latin typeface="Arial" panose="020B0604020202020204" pitchFamily="34" charset="0"/>
              <a:cs typeface="Arial" panose="020B0604020202020204" pitchFamily="34" charset="0"/>
            </a:rPr>
            <a:t>Aging population</a:t>
          </a:r>
        </a:p>
        <a:p>
          <a:pPr marL="171450" lvl="1" indent="-171450" algn="l" defTabSz="711200">
            <a:lnSpc>
              <a:spcPct val="100000"/>
            </a:lnSpc>
            <a:spcBef>
              <a:spcPct val="0"/>
            </a:spcBef>
            <a:spcAft>
              <a:spcPts val="600"/>
            </a:spcAft>
            <a:buChar char="•"/>
          </a:pPr>
          <a:r>
            <a:rPr lang="en-US" sz="1600" kern="1200">
              <a:solidFill>
                <a:schemeClr val="tx1"/>
              </a:solidFill>
              <a:latin typeface="Arial" panose="020B0604020202020204" pitchFamily="34" charset="0"/>
              <a:cs typeface="Arial" panose="020B0604020202020204" pitchFamily="34" charset="0"/>
            </a:rPr>
            <a:t>Generation Z</a:t>
          </a:r>
        </a:p>
      </dsp:txBody>
      <dsp:txXfrm>
        <a:off x="3065" y="1113307"/>
        <a:ext cx="1843273" cy="2854800"/>
      </dsp:txXfrm>
    </dsp:sp>
    <dsp:sp modelId="{0386A1AB-4876-4F59-99B5-F41178A10951}">
      <dsp:nvSpPr>
        <dsp:cNvPr id="0" name=""/>
        <dsp:cNvSpPr/>
      </dsp:nvSpPr>
      <dsp:spPr>
        <a:xfrm>
          <a:off x="2104397" y="375997"/>
          <a:ext cx="1843273" cy="737309"/>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chemeClr val="tx1"/>
              </a:solidFill>
              <a:latin typeface="Arial" panose="020B0604020202020204" pitchFamily="34" charset="0"/>
              <a:cs typeface="Arial" panose="020B0604020202020204" pitchFamily="34" charset="0"/>
            </a:rPr>
            <a:t>Improved</a:t>
          </a:r>
          <a:br>
            <a:rPr lang="en-US" sz="1600" b="1" kern="1200">
              <a:solidFill>
                <a:schemeClr val="tx1"/>
              </a:solidFill>
              <a:latin typeface="Arial" panose="020B0604020202020204" pitchFamily="34" charset="0"/>
              <a:cs typeface="Arial" panose="020B0604020202020204" pitchFamily="34" charset="0"/>
            </a:rPr>
          </a:br>
          <a:r>
            <a:rPr lang="en-US" sz="1600" b="1" kern="1200">
              <a:solidFill>
                <a:schemeClr val="tx1"/>
              </a:solidFill>
              <a:latin typeface="Arial" panose="020B0604020202020204" pitchFamily="34" charset="0"/>
              <a:cs typeface="Arial" panose="020B0604020202020204" pitchFamily="34" charset="0"/>
            </a:rPr>
            <a:t>Technology</a:t>
          </a:r>
        </a:p>
      </dsp:txBody>
      <dsp:txXfrm>
        <a:off x="2104397" y="375997"/>
        <a:ext cx="1843273" cy="737309"/>
      </dsp:txXfrm>
    </dsp:sp>
    <dsp:sp modelId="{95168EDE-6339-4E31-84BB-203C4BCF6C5A}">
      <dsp:nvSpPr>
        <dsp:cNvPr id="0" name=""/>
        <dsp:cNvSpPr/>
      </dsp:nvSpPr>
      <dsp:spPr>
        <a:xfrm>
          <a:off x="2104397" y="1113307"/>
          <a:ext cx="1843273" cy="285480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600"/>
            </a:spcAft>
            <a:buChar char="•"/>
          </a:pPr>
          <a:r>
            <a:rPr lang="en-US" sz="1600" b="0" u="none" kern="1200">
              <a:solidFill>
                <a:schemeClr val="tx1"/>
              </a:solidFill>
              <a:latin typeface="Arial" panose="020B0604020202020204" pitchFamily="34" charset="0"/>
              <a:cs typeface="Arial" panose="020B0604020202020204" pitchFamily="34" charset="0"/>
            </a:rPr>
            <a:t>Automated vehicles</a:t>
          </a:r>
        </a:p>
        <a:p>
          <a:pPr marL="171450" lvl="1" indent="-171450" algn="l" defTabSz="711200">
            <a:lnSpc>
              <a:spcPct val="100000"/>
            </a:lnSpc>
            <a:spcBef>
              <a:spcPct val="0"/>
            </a:spcBef>
            <a:spcAft>
              <a:spcPts val="600"/>
            </a:spcAft>
            <a:buChar char="•"/>
          </a:pPr>
          <a:r>
            <a:rPr lang="en-US" sz="1600" b="0" u="none" kern="1200">
              <a:solidFill>
                <a:schemeClr val="tx1"/>
              </a:solidFill>
              <a:latin typeface="Arial" panose="020B0604020202020204" pitchFamily="34" charset="0"/>
              <a:cs typeface="Arial" panose="020B0604020202020204" pitchFamily="34" charset="0"/>
            </a:rPr>
            <a:t>EVs</a:t>
          </a:r>
        </a:p>
        <a:p>
          <a:pPr marL="171450" lvl="1" indent="-171450" algn="l" defTabSz="711200">
            <a:lnSpc>
              <a:spcPct val="100000"/>
            </a:lnSpc>
            <a:spcBef>
              <a:spcPct val="0"/>
            </a:spcBef>
            <a:spcAft>
              <a:spcPts val="600"/>
            </a:spcAft>
            <a:buChar char="•"/>
          </a:pPr>
          <a:r>
            <a:rPr lang="en-US" sz="1600" kern="1200">
              <a:solidFill>
                <a:schemeClr val="tx1"/>
              </a:solidFill>
              <a:latin typeface="Arial" panose="020B0604020202020204" pitchFamily="34" charset="0"/>
              <a:cs typeface="Arial" panose="020B0604020202020204" pitchFamily="34" charset="0"/>
            </a:rPr>
            <a:t>Workplace automation</a:t>
          </a:r>
        </a:p>
        <a:p>
          <a:pPr marL="171450" lvl="1" indent="-171450" algn="l" defTabSz="711200">
            <a:lnSpc>
              <a:spcPct val="100000"/>
            </a:lnSpc>
            <a:spcBef>
              <a:spcPct val="0"/>
            </a:spcBef>
            <a:spcAft>
              <a:spcPts val="600"/>
            </a:spcAft>
            <a:buChar char="•"/>
          </a:pPr>
          <a:r>
            <a:rPr lang="en-US" sz="1600" kern="1200">
              <a:solidFill>
                <a:schemeClr val="tx1"/>
              </a:solidFill>
              <a:latin typeface="Arial" panose="020B0604020202020204" pitchFamily="34" charset="0"/>
              <a:cs typeface="Arial" panose="020B0604020202020204" pitchFamily="34" charset="0"/>
            </a:rPr>
            <a:t>Improved user information &amp; navigation</a:t>
          </a:r>
        </a:p>
        <a:p>
          <a:pPr marL="171450" lvl="1" indent="-171450" algn="l" defTabSz="711200">
            <a:lnSpc>
              <a:spcPct val="100000"/>
            </a:lnSpc>
            <a:spcBef>
              <a:spcPct val="0"/>
            </a:spcBef>
            <a:spcAft>
              <a:spcPts val="600"/>
            </a:spcAft>
            <a:buChar char="•"/>
          </a:pPr>
          <a:r>
            <a:rPr lang="en-US" sz="1600" kern="1200">
              <a:solidFill>
                <a:schemeClr val="tx1"/>
              </a:solidFill>
              <a:latin typeface="Arial" panose="020B0604020202020204" pitchFamily="34" charset="0"/>
              <a:cs typeface="Arial" panose="020B0604020202020204" pitchFamily="34" charset="0"/>
            </a:rPr>
            <a:t>Smart City</a:t>
          </a:r>
        </a:p>
      </dsp:txBody>
      <dsp:txXfrm>
        <a:off x="2104397" y="1113307"/>
        <a:ext cx="1843273" cy="2854800"/>
      </dsp:txXfrm>
    </dsp:sp>
    <dsp:sp modelId="{E2B8150C-AE2B-4470-AB6C-6817175AA36E}">
      <dsp:nvSpPr>
        <dsp:cNvPr id="0" name=""/>
        <dsp:cNvSpPr/>
      </dsp:nvSpPr>
      <dsp:spPr>
        <a:xfrm>
          <a:off x="4205729" y="375997"/>
          <a:ext cx="1843273" cy="737309"/>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chemeClr val="tx1"/>
              </a:solidFill>
              <a:latin typeface="Arial" panose="020B0604020202020204" pitchFamily="34" charset="0"/>
              <a:cs typeface="Arial" panose="020B0604020202020204" pitchFamily="34" charset="0"/>
            </a:rPr>
            <a:t>Shifting User Preferences</a:t>
          </a:r>
        </a:p>
      </dsp:txBody>
      <dsp:txXfrm>
        <a:off x="4205729" y="375997"/>
        <a:ext cx="1843273" cy="737309"/>
      </dsp:txXfrm>
    </dsp:sp>
    <dsp:sp modelId="{F902FE77-6F4A-4CE3-92B4-9D297D0B7F8F}">
      <dsp:nvSpPr>
        <dsp:cNvPr id="0" name=""/>
        <dsp:cNvSpPr/>
      </dsp:nvSpPr>
      <dsp:spPr>
        <a:xfrm>
          <a:off x="4205729" y="1113307"/>
          <a:ext cx="1843273" cy="285480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600"/>
            </a:spcAft>
            <a:buChar char="•"/>
          </a:pPr>
          <a:r>
            <a:rPr lang="en-US" sz="1600" kern="1200">
              <a:solidFill>
                <a:schemeClr val="tx1"/>
              </a:solidFill>
              <a:latin typeface="Arial" panose="020B0604020202020204" pitchFamily="34" charset="0"/>
              <a:cs typeface="Arial" panose="020B0604020202020204" pitchFamily="34" charset="0"/>
            </a:rPr>
            <a:t>Urbanization </a:t>
          </a:r>
        </a:p>
        <a:p>
          <a:pPr marL="171450" lvl="1" indent="-171450" algn="l" defTabSz="711200">
            <a:lnSpc>
              <a:spcPct val="100000"/>
            </a:lnSpc>
            <a:spcBef>
              <a:spcPct val="0"/>
            </a:spcBef>
            <a:spcAft>
              <a:spcPts val="600"/>
            </a:spcAft>
            <a:buChar char="•"/>
          </a:pPr>
          <a:r>
            <a:rPr lang="en-US" sz="1600" kern="1200">
              <a:solidFill>
                <a:schemeClr val="tx1"/>
              </a:solidFill>
              <a:latin typeface="Arial" panose="020B0604020202020204" pitchFamily="34" charset="0"/>
              <a:cs typeface="Arial" panose="020B0604020202020204" pitchFamily="34" charset="0"/>
            </a:rPr>
            <a:t>Shift from individual ownership to fleet ownership</a:t>
          </a:r>
        </a:p>
        <a:p>
          <a:pPr marL="171450" lvl="1" indent="-171450" algn="l" defTabSz="711200">
            <a:lnSpc>
              <a:spcPct val="100000"/>
            </a:lnSpc>
            <a:spcBef>
              <a:spcPct val="0"/>
            </a:spcBef>
            <a:spcAft>
              <a:spcPts val="600"/>
            </a:spcAft>
            <a:buChar char="•"/>
          </a:pPr>
          <a:r>
            <a:rPr lang="en-US" sz="1600" kern="1200">
              <a:solidFill>
                <a:schemeClr val="tx1"/>
              </a:solidFill>
              <a:latin typeface="Arial" panose="020B0604020202020204" pitchFamily="34" charset="0"/>
              <a:cs typeface="Arial" panose="020B0604020202020204" pitchFamily="34" charset="0"/>
            </a:rPr>
            <a:t>Telecommuting</a:t>
          </a:r>
        </a:p>
        <a:p>
          <a:pPr marL="171450" lvl="1" indent="-171450" algn="l" defTabSz="711200">
            <a:lnSpc>
              <a:spcPct val="100000"/>
            </a:lnSpc>
            <a:spcBef>
              <a:spcPct val="0"/>
            </a:spcBef>
            <a:spcAft>
              <a:spcPts val="600"/>
            </a:spcAft>
            <a:buChar char="•"/>
          </a:pPr>
          <a:r>
            <a:rPr lang="en-US" sz="1600" kern="1200">
              <a:solidFill>
                <a:schemeClr val="tx1"/>
              </a:solidFill>
              <a:latin typeface="Arial" panose="020B0604020202020204" pitchFamily="34" charset="0"/>
              <a:cs typeface="Arial" panose="020B0604020202020204" pitchFamily="34" charset="0"/>
            </a:rPr>
            <a:t>E-commerce &amp; delivery options</a:t>
          </a:r>
        </a:p>
      </dsp:txBody>
      <dsp:txXfrm>
        <a:off x="4205729" y="1113307"/>
        <a:ext cx="1843273" cy="2854800"/>
      </dsp:txXfrm>
    </dsp:sp>
    <dsp:sp modelId="{82956377-913F-46C4-BB66-0AE19ED37AFE}">
      <dsp:nvSpPr>
        <dsp:cNvPr id="0" name=""/>
        <dsp:cNvSpPr/>
      </dsp:nvSpPr>
      <dsp:spPr>
        <a:xfrm>
          <a:off x="6307060" y="375997"/>
          <a:ext cx="1843273" cy="7373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chemeClr val="tx1"/>
              </a:solidFill>
              <a:latin typeface="Arial" panose="020B0604020202020204" pitchFamily="34" charset="0"/>
              <a:cs typeface="Arial" panose="020B0604020202020204" pitchFamily="34" charset="0"/>
            </a:rPr>
            <a:t>Improved </a:t>
          </a:r>
          <a:br>
            <a:rPr lang="en-US" sz="1600" b="1" kern="1200">
              <a:solidFill>
                <a:schemeClr val="tx1"/>
              </a:solidFill>
              <a:latin typeface="Arial" panose="020B0604020202020204" pitchFamily="34" charset="0"/>
              <a:cs typeface="Arial" panose="020B0604020202020204" pitchFamily="34" charset="0"/>
            </a:rPr>
          </a:br>
          <a:r>
            <a:rPr lang="en-US" sz="1600" b="1" kern="1200">
              <a:solidFill>
                <a:schemeClr val="tx1"/>
              </a:solidFill>
              <a:latin typeface="Arial" panose="020B0604020202020204" pitchFamily="34" charset="0"/>
              <a:cs typeface="Arial" panose="020B0604020202020204" pitchFamily="34" charset="0"/>
            </a:rPr>
            <a:t>Travel Options</a:t>
          </a:r>
        </a:p>
      </dsp:txBody>
      <dsp:txXfrm>
        <a:off x="6307060" y="375997"/>
        <a:ext cx="1843273" cy="737309"/>
      </dsp:txXfrm>
    </dsp:sp>
    <dsp:sp modelId="{9EDACE41-E581-4CEC-8FBF-1DC66B2B40B6}">
      <dsp:nvSpPr>
        <dsp:cNvPr id="0" name=""/>
        <dsp:cNvSpPr/>
      </dsp:nvSpPr>
      <dsp:spPr>
        <a:xfrm>
          <a:off x="6307060" y="1113307"/>
          <a:ext cx="1843273" cy="285480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600"/>
            </a:spcAft>
            <a:buChar char="•"/>
          </a:pPr>
          <a:r>
            <a:rPr lang="en-US" sz="1600" kern="1200">
              <a:solidFill>
                <a:schemeClr val="tx1"/>
              </a:solidFill>
              <a:latin typeface="Arial" panose="020B0604020202020204" pitchFamily="34" charset="0"/>
              <a:cs typeface="Arial" panose="020B0604020202020204" pitchFamily="34" charset="0"/>
            </a:rPr>
            <a:t>Better walking and biking options</a:t>
          </a:r>
        </a:p>
        <a:p>
          <a:pPr marL="171450" lvl="1" indent="-171450" algn="l" defTabSz="711200">
            <a:lnSpc>
              <a:spcPct val="100000"/>
            </a:lnSpc>
            <a:spcBef>
              <a:spcPct val="0"/>
            </a:spcBef>
            <a:spcAft>
              <a:spcPts val="600"/>
            </a:spcAft>
            <a:buChar char="•"/>
          </a:pPr>
          <a:r>
            <a:rPr lang="en-US" sz="1600" kern="1200">
              <a:solidFill>
                <a:schemeClr val="tx1"/>
              </a:solidFill>
              <a:latin typeface="Arial" panose="020B0604020202020204" pitchFamily="34" charset="0"/>
              <a:cs typeface="Arial" panose="020B0604020202020204" pitchFamily="34" charset="0"/>
            </a:rPr>
            <a:t>Improved public transit</a:t>
          </a:r>
        </a:p>
        <a:p>
          <a:pPr marL="171450" lvl="1" indent="-171450" algn="l" defTabSz="711200">
            <a:lnSpc>
              <a:spcPct val="100000"/>
            </a:lnSpc>
            <a:spcBef>
              <a:spcPct val="0"/>
            </a:spcBef>
            <a:spcAft>
              <a:spcPts val="600"/>
            </a:spcAft>
            <a:buChar char="•"/>
          </a:pPr>
          <a:r>
            <a:rPr lang="en-US" sz="1600" kern="1200">
              <a:solidFill>
                <a:schemeClr val="tx1"/>
              </a:solidFill>
              <a:latin typeface="Arial" panose="020B0604020202020204" pitchFamily="34" charset="0"/>
              <a:cs typeface="Arial" panose="020B0604020202020204" pitchFamily="34" charset="0"/>
            </a:rPr>
            <a:t>Shared mobility</a:t>
          </a:r>
        </a:p>
      </dsp:txBody>
      <dsp:txXfrm>
        <a:off x="6307060" y="1113307"/>
        <a:ext cx="1843273"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CDMSmith_logo_print_PMS_BlueG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228" y="8672299"/>
            <a:ext cx="921738" cy="404603"/>
          </a:xfrm>
          <a:prstGeom prst="rect">
            <a:avLst/>
          </a:prstGeom>
        </p:spPr>
      </p:pic>
    </p:spTree>
    <p:extLst>
      <p:ext uri="{BB962C8B-B14F-4D97-AF65-F5344CB8AC3E}">
        <p14:creationId xmlns:p14="http://schemas.microsoft.com/office/powerpoint/2010/main" val="2950329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CDMSmith_logo_print_PMS_BlueG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228" y="8672299"/>
            <a:ext cx="921738" cy="404603"/>
          </a:xfrm>
          <a:prstGeom prst="rect">
            <a:avLst/>
          </a:prstGeom>
        </p:spPr>
      </p:pic>
    </p:spTree>
    <p:extLst>
      <p:ext uri="{BB962C8B-B14F-4D97-AF65-F5344CB8AC3E}">
        <p14:creationId xmlns:p14="http://schemas.microsoft.com/office/powerpoint/2010/main" val="33849749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a:t>Supply: Transportation more readily available through</a:t>
            </a:r>
            <a:r>
              <a:rPr lang="en-US" baseline="0"/>
              <a:t> AV/CV mobility improvements, ride hailing, car sharing, trip integration across modes</a:t>
            </a:r>
          </a:p>
          <a:p>
            <a:pPr marL="174982" indent="-174982">
              <a:buFont typeface="Arial" panose="020B0604020202020204" pitchFamily="34" charset="0"/>
              <a:buChar char="•"/>
            </a:pPr>
            <a:r>
              <a:rPr lang="en-US" baseline="0"/>
              <a:t>Demand: number of trips and types of trips are changing due to changing demographics, user preferences</a:t>
            </a:r>
            <a:endParaRPr lang="en-US"/>
          </a:p>
          <a:p>
            <a:endParaRPr lang="en-US"/>
          </a:p>
        </p:txBody>
      </p:sp>
    </p:spTree>
    <p:extLst>
      <p:ext uri="{BB962C8B-B14F-4D97-AF65-F5344CB8AC3E}">
        <p14:creationId xmlns:p14="http://schemas.microsoft.com/office/powerpoint/2010/main" val="356885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a:t>Output displays probabilistic results and confidence intervals for factors such as annual average daily traffic (AADT) and vehicle miles traveled (VMT).  </a:t>
            </a:r>
          </a:p>
          <a:p>
            <a:pPr marL="174982" indent="-174982" defTabSz="933237">
              <a:buFont typeface="Arial" panose="020B0604020202020204" pitchFamily="34" charset="0"/>
              <a:buChar char="•"/>
              <a:defRPr/>
            </a:pPr>
            <a:r>
              <a:rPr lang="en-US"/>
              <a:t>In this case we are viewing impacts on congestion and crashes</a:t>
            </a:r>
          </a:p>
          <a:p>
            <a:endParaRPr lang="en-US"/>
          </a:p>
        </p:txBody>
      </p:sp>
    </p:spTree>
    <p:extLst>
      <p:ext uri="{BB962C8B-B14F-4D97-AF65-F5344CB8AC3E}">
        <p14:creationId xmlns:p14="http://schemas.microsoft.com/office/powerpoint/2010/main" val="264044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a:t>Output displays probabilistic results and confidence intervals for factors such as annual average daily traffic (AADT) and vehicle miles traveled (VMT).  </a:t>
            </a:r>
          </a:p>
          <a:p>
            <a:pPr marL="174982" indent="-174982" defTabSz="933237">
              <a:buFont typeface="Arial" panose="020B0604020202020204" pitchFamily="34" charset="0"/>
              <a:buChar char="•"/>
              <a:defRPr/>
            </a:pPr>
            <a:r>
              <a:rPr lang="en-US"/>
              <a:t>In this case we are viewing impacts on congestion and crashes</a:t>
            </a:r>
          </a:p>
          <a:p>
            <a:endParaRPr lang="en-US"/>
          </a:p>
        </p:txBody>
      </p:sp>
    </p:spTree>
    <p:extLst>
      <p:ext uri="{BB962C8B-B14F-4D97-AF65-F5344CB8AC3E}">
        <p14:creationId xmlns:p14="http://schemas.microsoft.com/office/powerpoint/2010/main" val="4085791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a:t>Florida</a:t>
            </a:r>
            <a:r>
              <a:rPr lang="en-US" baseline="0"/>
              <a:t> h</a:t>
            </a:r>
            <a:r>
              <a:rPr lang="en-US"/>
              <a:t>ighway</a:t>
            </a:r>
            <a:r>
              <a:rPr lang="en-US" baseline="0"/>
              <a:t> corridor with travel demand by year</a:t>
            </a:r>
          </a:p>
          <a:p>
            <a:pPr marL="174982" indent="-174982">
              <a:buFont typeface="Arial" panose="020B0604020202020204" pitchFamily="34" charset="0"/>
              <a:buChar char="•"/>
            </a:pPr>
            <a:r>
              <a:rPr lang="en-US" baseline="0"/>
              <a:t>Capacity of 6, 8, 10 lane corridors</a:t>
            </a:r>
          </a:p>
          <a:p>
            <a:pPr marL="174982" indent="-174982">
              <a:buFont typeface="Arial" panose="020B0604020202020204" pitchFamily="34" charset="0"/>
              <a:buChar char="•"/>
            </a:pPr>
            <a:r>
              <a:rPr lang="en-US" baseline="0"/>
              <a:t>Projected to need to grow to 8 lanes by 2045 and 10 lanes by 2056</a:t>
            </a:r>
            <a:endParaRPr lang="en-US"/>
          </a:p>
          <a:p>
            <a:endParaRPr lang="en-US"/>
          </a:p>
        </p:txBody>
      </p:sp>
    </p:spTree>
    <p:extLst>
      <p:ext uri="{BB962C8B-B14F-4D97-AF65-F5344CB8AC3E}">
        <p14:creationId xmlns:p14="http://schemas.microsoft.com/office/powerpoint/2010/main" val="431657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a:t>Demand increases based</a:t>
            </a:r>
            <a:r>
              <a:rPr lang="en-US" baseline="0"/>
              <a:t> population growth, demographics, shifting user preferences</a:t>
            </a:r>
          </a:p>
          <a:p>
            <a:pPr marL="174982" indent="-174982">
              <a:buFont typeface="Arial" panose="020B0604020202020204" pitchFamily="34" charset="0"/>
              <a:buChar char="•"/>
            </a:pPr>
            <a:r>
              <a:rPr lang="en-US" baseline="0"/>
              <a:t>Capacity also increases based on AV/CV technology</a:t>
            </a:r>
            <a:endParaRPr lang="en-US"/>
          </a:p>
          <a:p>
            <a:pPr marL="174982" indent="-174982">
              <a:buFont typeface="Arial" panose="020B0604020202020204" pitchFamily="34" charset="0"/>
              <a:buChar char="•"/>
            </a:pPr>
            <a:r>
              <a:rPr lang="en-US"/>
              <a:t>6 lane</a:t>
            </a:r>
            <a:r>
              <a:rPr lang="en-US" baseline="0"/>
              <a:t> highway is meeting demand in 2045, compared to baseline showing need for 8 lane capacity in 2045, 10 lane capacity in 2056</a:t>
            </a:r>
            <a:endParaRPr lang="en-US"/>
          </a:p>
          <a:p>
            <a:endParaRPr lang="en-US"/>
          </a:p>
        </p:txBody>
      </p:sp>
    </p:spTree>
    <p:extLst>
      <p:ext uri="{BB962C8B-B14F-4D97-AF65-F5344CB8AC3E}">
        <p14:creationId xmlns:p14="http://schemas.microsoft.com/office/powerpoint/2010/main" val="117951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a:t>Safety impacts are also considerable</a:t>
            </a:r>
          </a:p>
          <a:p>
            <a:pPr marL="174982" indent="-174982">
              <a:buFont typeface="Arial" panose="020B0604020202020204" pitchFamily="34" charset="0"/>
              <a:buChar char="•"/>
            </a:pPr>
            <a:r>
              <a:rPr lang="en-US"/>
              <a:t>Around</a:t>
            </a:r>
            <a:r>
              <a:rPr lang="en-US" baseline="0"/>
              <a:t> 90% of accidents are caused by human error</a:t>
            </a:r>
          </a:p>
          <a:p>
            <a:pPr marL="174982" indent="-174982">
              <a:buFont typeface="Arial" panose="020B0604020202020204" pitchFamily="34" charset="0"/>
              <a:buChar char="•"/>
            </a:pPr>
            <a:r>
              <a:rPr lang="en-US" baseline="0"/>
              <a:t>Unimproved scenario in year 2040:</a:t>
            </a:r>
          </a:p>
          <a:p>
            <a:pPr marL="641600" lvl="1" indent="-174982">
              <a:buFont typeface="Arial" panose="020B0604020202020204" pitchFamily="34" charset="0"/>
              <a:buChar char="•"/>
            </a:pPr>
            <a:r>
              <a:rPr lang="en-US" baseline="0"/>
              <a:t>Crashes increase by 9%</a:t>
            </a:r>
          </a:p>
          <a:p>
            <a:pPr marL="641600" lvl="1" indent="-174982">
              <a:buFont typeface="Arial" panose="020B0604020202020204" pitchFamily="34" charset="0"/>
              <a:buChar char="•"/>
            </a:pPr>
            <a:r>
              <a:rPr lang="en-US" baseline="0"/>
              <a:t>Vehicle crowding increases 55%</a:t>
            </a:r>
          </a:p>
          <a:p>
            <a:pPr marL="641600" lvl="1" indent="-174982">
              <a:buFont typeface="Arial" panose="020B0604020202020204" pitchFamily="34" charset="0"/>
              <a:buChar char="•"/>
            </a:pPr>
            <a:r>
              <a:rPr lang="en-US" baseline="0"/>
              <a:t>Misery index increases 6-12%</a:t>
            </a:r>
          </a:p>
          <a:p>
            <a:pPr marL="174982" indent="-174982">
              <a:buFont typeface="Arial" panose="020B0604020202020204" pitchFamily="34" charset="0"/>
              <a:buChar char="•"/>
            </a:pPr>
            <a:r>
              <a:rPr lang="en-US" baseline="0"/>
              <a:t>With added lane and AV improvements:</a:t>
            </a:r>
          </a:p>
          <a:p>
            <a:pPr marL="641600" lvl="1" indent="-174982">
              <a:buFont typeface="Arial" panose="020B0604020202020204" pitchFamily="34" charset="0"/>
              <a:buChar char="•"/>
            </a:pPr>
            <a:r>
              <a:rPr lang="en-US" baseline="0"/>
              <a:t>Crashes decrease by 59%; fatal/major injury crashes decrease by half (with lane addition alone crashes went up 14%)</a:t>
            </a:r>
          </a:p>
          <a:p>
            <a:pPr marL="641600" lvl="1" indent="-174982">
              <a:buFont typeface="Arial" panose="020B0604020202020204" pitchFamily="34" charset="0"/>
              <a:buChar char="•"/>
            </a:pPr>
            <a:r>
              <a:rPr lang="en-US" baseline="0"/>
              <a:t>Vehicle crowding is down 35%</a:t>
            </a:r>
          </a:p>
          <a:p>
            <a:pPr marL="641600" lvl="1" indent="-174982">
              <a:buFont typeface="Arial" panose="020B0604020202020204" pitchFamily="34" charset="0"/>
              <a:buChar char="•"/>
            </a:pPr>
            <a:r>
              <a:rPr lang="en-US" baseline="0"/>
              <a:t>Misery index is down -1-3%</a:t>
            </a:r>
          </a:p>
        </p:txBody>
      </p:sp>
    </p:spTree>
    <p:extLst>
      <p:ext uri="{BB962C8B-B14F-4D97-AF65-F5344CB8AC3E}">
        <p14:creationId xmlns:p14="http://schemas.microsoft.com/office/powerpoint/2010/main" val="3215937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is important in this spreadsheet are the various tabs including impacts and modeling – shown along the bottom, and the inclusion of an abstract and some key work columns to provide high level overviews of documents.  Most included links to the documents.  </a:t>
            </a:r>
          </a:p>
        </p:txBody>
      </p:sp>
    </p:spTree>
    <p:extLst>
      <p:ext uri="{BB962C8B-B14F-4D97-AF65-F5344CB8AC3E}">
        <p14:creationId xmlns:p14="http://schemas.microsoft.com/office/powerpoint/2010/main" val="3592920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NCHRP 896 provides an excellent overview of the modeling issues associated with CAVs and the kinds of changes that are needed in the different types of models.  Particularly the executive summary is a good place to start in understanding modeling of CAVs.</a:t>
            </a:r>
          </a:p>
          <a:p>
            <a:r>
              <a:rPr lang="en-US" dirty="0" err="1"/>
              <a:t>Shladover</a:t>
            </a:r>
            <a:r>
              <a:rPr lang="en-US" dirty="0"/>
              <a:t> and Greenblatt do a nice job of describing CV and AV technologies and business models.</a:t>
            </a:r>
            <a:endParaRPr lang="en-US" dirty="0">
              <a:cs typeface="Calibri"/>
            </a:endParaRPr>
          </a:p>
          <a:p>
            <a:r>
              <a:rPr lang="en-US" dirty="0"/>
              <a:t>The Lessons about Technology Adoption looks at the introduction of the electrical grid, automobiles, and computing capability and the decades long adoption period and what that might mean for CAVs.</a:t>
            </a:r>
            <a:endParaRPr lang="en-US" dirty="0">
              <a:cs typeface="Calibri"/>
            </a:endParaRPr>
          </a:p>
          <a:p>
            <a:r>
              <a:rPr lang="en-US" dirty="0"/>
              <a:t>Litman provides a good overview of predicted costs, benefits, and impacts of CAVs, both private and shared.  He has a number of useful tables and graphics to illustrate the impacts.</a:t>
            </a:r>
            <a:endParaRPr lang="en-US" dirty="0">
              <a:cs typeface="Calibri"/>
            </a:endParaRPr>
          </a:p>
          <a:p>
            <a:r>
              <a:rPr lang="en-US" dirty="0" err="1"/>
              <a:t>Kockelman</a:t>
            </a:r>
            <a:r>
              <a:rPr lang="en-US" dirty="0"/>
              <a:t> is a noted researcher in Texas.  Her Impacts and infrastructure report uses public survey information, including willingness to pay, to help predict CAV adoption.  Report includes useful discussion of the impacts and relative cost of different AV technologies on the roadway infrastructure.</a:t>
            </a:r>
            <a:endParaRPr lang="en-US" dirty="0">
              <a:cs typeface="Calibri"/>
            </a:endParaRPr>
          </a:p>
          <a:p>
            <a:r>
              <a:rPr lang="en-US" dirty="0" err="1"/>
              <a:t>Mahmassani</a:t>
            </a:r>
            <a:r>
              <a:rPr lang="en-US" dirty="0"/>
              <a:t> was invited to submit his paper on CAVs for the 50th anniversary issue of Transportation Science.  He simulated flow control of </a:t>
            </a:r>
            <a:r>
              <a:rPr lang="en-US" dirty="0" err="1"/>
              <a:t>Avs</a:t>
            </a:r>
            <a:r>
              <a:rPr lang="en-US" dirty="0"/>
              <a:t> to estimate impacts.</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474DABD2-2ED4-4161-977D-198CA9F0E6C7}" type="slidenum">
              <a:rPr lang="en-US" smtClean="0"/>
              <a:t>45</a:t>
            </a:fld>
            <a:endParaRPr lang="en-US"/>
          </a:p>
        </p:txBody>
      </p:sp>
    </p:spTree>
    <p:extLst>
      <p:ext uri="{BB962C8B-B14F-4D97-AF65-F5344CB8AC3E}">
        <p14:creationId xmlns:p14="http://schemas.microsoft.com/office/powerpoint/2010/main" val="6445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Impacts report for FHWA used Exploratory Modeling Analysis to analyze many scenarios and integrated travel demand models with </a:t>
            </a:r>
            <a:r>
              <a:rPr lang="en-US" dirty="0" err="1"/>
              <a:t>TransModeler</a:t>
            </a:r>
            <a:r>
              <a:rPr lang="en-US" dirty="0"/>
              <a:t> to analyze Jacksonville regional data.</a:t>
            </a:r>
          </a:p>
          <a:p>
            <a:r>
              <a:rPr lang="en-US" dirty="0"/>
              <a:t>The Memphis report used survey techniques to examine how AVs might be implemented.</a:t>
            </a:r>
            <a:endParaRPr lang="en-US" dirty="0">
              <a:cs typeface="Calibri"/>
            </a:endParaRPr>
          </a:p>
          <a:p>
            <a:r>
              <a:rPr lang="en-US" dirty="0"/>
              <a:t>AV 3.0 built on AV 2.0 as the USDOT policy for promoting CAVs while assuring public safety without favoring any particular technology approach.</a:t>
            </a:r>
            <a:endParaRPr lang="en-US" dirty="0">
              <a:cs typeface="Calibri"/>
            </a:endParaRPr>
          </a:p>
          <a:p>
            <a:r>
              <a:rPr lang="en-US" dirty="0"/>
              <a:t>The Workforce study is a favorite of </a:t>
            </a:r>
            <a:r>
              <a:rPr lang="en-US" dirty="0" err="1"/>
              <a:t>DriveOhio</a:t>
            </a:r>
            <a:r>
              <a:rPr lang="en-US" dirty="0"/>
              <a:t> and looks at the impacts of CAVs on transportation industry labor as well as potential redistribution of jobs as a result of different scenarios for AV implementation either as shared use in cities or with private ownership.</a:t>
            </a:r>
            <a:endParaRPr lang="en-US" dirty="0">
              <a:cs typeface="Calibri"/>
            </a:endParaRPr>
          </a:p>
          <a:p>
            <a:r>
              <a:rPr lang="en-US" dirty="0"/>
              <a:t>Bernardin’s presentation dealt with the EMA work by RSG as well as other studies including scenario planning in Burlington VT.  Contained useful graphics.</a:t>
            </a:r>
            <a:endParaRPr lang="en-US" dirty="0">
              <a:cs typeface="Calibri"/>
            </a:endParaRPr>
          </a:p>
          <a:p>
            <a:r>
              <a:rPr lang="en-US" dirty="0" err="1"/>
              <a:t>Shladover’s</a:t>
            </a:r>
            <a:r>
              <a:rPr lang="en-US" dirty="0"/>
              <a:t> analysis of CCAC described some adjustments made to </a:t>
            </a:r>
            <a:r>
              <a:rPr lang="en-US" dirty="0" err="1"/>
              <a:t>Vissim</a:t>
            </a:r>
            <a:r>
              <a:rPr lang="en-US" dirty="0"/>
              <a:t> in analyzing the impacts on traffic flow of CAVs at various headways including the use of dedicated lanes.</a:t>
            </a:r>
            <a:endParaRPr lang="en-US" dirty="0">
              <a:cs typeface="Calibri"/>
            </a:endParaRPr>
          </a:p>
          <a:p>
            <a:endParaRPr lang="en-US" dirty="0">
              <a:cs typeface="Calibri"/>
            </a:endParaRPr>
          </a:p>
        </p:txBody>
      </p:sp>
    </p:spTree>
    <p:extLst>
      <p:ext uri="{BB962C8B-B14F-4D97-AF65-F5344CB8AC3E}">
        <p14:creationId xmlns:p14="http://schemas.microsoft.com/office/powerpoint/2010/main" val="1215905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6" name="Picture 15"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7774" y="3777798"/>
            <a:ext cx="1685927" cy="1472939"/>
          </a:xfrm>
          <a:prstGeom prst="rect">
            <a:avLst/>
          </a:prstGeom>
        </p:spPr>
      </p:pic>
      <p:pic>
        <p:nvPicPr>
          <p:cNvPr id="17" name="Picture 16"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3008" y="3777798"/>
            <a:ext cx="1685927" cy="1472939"/>
          </a:xfrm>
          <a:prstGeom prst="rect">
            <a:avLst/>
          </a:prstGeom>
        </p:spPr>
      </p:pic>
      <p:pic>
        <p:nvPicPr>
          <p:cNvPr id="18" name="Picture 17"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9409" y="3777798"/>
            <a:ext cx="1685927" cy="1472939"/>
          </a:xfrm>
          <a:prstGeom prst="rect">
            <a:avLst/>
          </a:prstGeom>
        </p:spPr>
      </p:pic>
      <p:sp>
        <p:nvSpPr>
          <p:cNvPr id="19" name="Rectangle 18"/>
          <p:cNvSpPr/>
          <p:nvPr userDrawn="1"/>
        </p:nvSpPr>
        <p:spPr>
          <a:xfrm>
            <a:off x="7524248" y="3714750"/>
            <a:ext cx="1619753" cy="1532811"/>
          </a:xfrm>
          <a:prstGeom prst="rect">
            <a:avLst/>
          </a:prstGeom>
          <a:solidFill>
            <a:srgbClr val="0D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537453" y="3435350"/>
            <a:ext cx="1606548" cy="342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eneric3.jpg"/>
          <p:cNvPicPr>
            <a:picLocks noChangeAspect="1"/>
          </p:cNvPicPr>
          <p:nvPr userDrawn="1"/>
        </p:nvPicPr>
        <p:blipFill rotWithShape="1">
          <a:blip r:embed="rId3">
            <a:extLst>
              <a:ext uri="{28A0092B-C50C-407E-A947-70E740481C1C}">
                <a14:useLocalDpi xmlns:a14="http://schemas.microsoft.com/office/drawing/2010/main" val="0"/>
              </a:ext>
            </a:extLst>
          </a:blip>
          <a:srcRect l="16353" t="19035" r="2681"/>
          <a:stretch/>
        </p:blipFill>
        <p:spPr>
          <a:xfrm>
            <a:off x="330729" y="3777723"/>
            <a:ext cx="2209523" cy="1473014"/>
          </a:xfrm>
          <a:prstGeom prst="rect">
            <a:avLst/>
          </a:prstGeom>
        </p:spPr>
      </p:pic>
      <p:sp>
        <p:nvSpPr>
          <p:cNvPr id="30" name="Text Placeholder 2"/>
          <p:cNvSpPr>
            <a:spLocks noGrp="1"/>
          </p:cNvSpPr>
          <p:nvPr>
            <p:ph type="body" sz="quarter" idx="13" hasCustomPrompt="1"/>
          </p:nvPr>
        </p:nvSpPr>
        <p:spPr>
          <a:xfrm>
            <a:off x="7610475" y="3435350"/>
            <a:ext cx="1533525" cy="342373"/>
          </a:xfrm>
          <a:prstGeom prst="rect">
            <a:avLst/>
          </a:prstGeom>
        </p:spPr>
        <p:txBody>
          <a:bodyPr vert="horz" lIns="91440" tIns="45720" rIns="91440" bIns="45720" rtlCol="0" anchor="ctr"/>
          <a:lstStyle>
            <a:lvl1pPr marL="0" indent="0">
              <a:buNone/>
              <a:defRPr lang="en-US" sz="1200" b="0" i="1" smtClean="0">
                <a:solidFill>
                  <a:srgbClr val="FFFFFF"/>
                </a:solidFill>
                <a:latin typeface="+mj-lt"/>
                <a:cs typeface="Myriad Pro"/>
              </a:defRPr>
            </a:lvl1pPr>
            <a:lvl2pPr>
              <a:defRPr lang="en-US" sz="1800" dirty="0" smtClean="0"/>
            </a:lvl2pPr>
            <a:lvl3pPr>
              <a:defRPr lang="en-US" sz="1800" dirty="0" smtClean="0"/>
            </a:lvl3pPr>
            <a:lvl4pPr>
              <a:defRPr lang="en-US" sz="1800" dirty="0" smtClean="0"/>
            </a:lvl4pPr>
            <a:lvl5pPr>
              <a:defRPr lang="en-US" sz="1800" dirty="0"/>
            </a:lvl5pPr>
          </a:lstStyle>
          <a:p>
            <a:pPr marL="0" lvl="0"/>
            <a:r>
              <a:rPr lang="en-US"/>
              <a:t>Click to edit Date</a:t>
            </a:r>
          </a:p>
        </p:txBody>
      </p:sp>
      <p:sp>
        <p:nvSpPr>
          <p:cNvPr id="31" name="Title Placeholder 1"/>
          <p:cNvSpPr>
            <a:spLocks noGrp="1"/>
          </p:cNvSpPr>
          <p:nvPr>
            <p:ph type="title"/>
          </p:nvPr>
        </p:nvSpPr>
        <p:spPr>
          <a:xfrm>
            <a:off x="457201" y="2143390"/>
            <a:ext cx="6939280" cy="929322"/>
          </a:xfrm>
          <a:prstGeom prst="rect">
            <a:avLst/>
          </a:prstGeom>
        </p:spPr>
        <p:txBody>
          <a:bodyPr vert="horz" lIns="91440" tIns="45720" rIns="91440" bIns="45720" rtlCol="0" anchor="b">
            <a:noAutofit/>
          </a:bodyPr>
          <a:lstStyle>
            <a:lvl1pPr algn="r">
              <a:defRPr lang="en-US" sz="4000" b="0" i="0" baseline="0" dirty="0">
                <a:solidFill>
                  <a:srgbClr val="0D6FBD"/>
                </a:solidFill>
                <a:cs typeface="Myriad Pro Cond"/>
              </a:defRPr>
            </a:lvl1pPr>
          </a:lstStyle>
          <a:p>
            <a:pPr marL="0" lvl="0" algn="r"/>
            <a:r>
              <a:rPr lang="en-US"/>
              <a:t>Click to edit Master title style</a:t>
            </a:r>
          </a:p>
        </p:txBody>
      </p:sp>
      <p:sp>
        <p:nvSpPr>
          <p:cNvPr id="32" name="Content Placeholder 16"/>
          <p:cNvSpPr>
            <a:spLocks noGrp="1"/>
          </p:cNvSpPr>
          <p:nvPr>
            <p:ph sz="quarter" idx="12" hasCustomPrompt="1"/>
          </p:nvPr>
        </p:nvSpPr>
        <p:spPr>
          <a:xfrm>
            <a:off x="457201" y="3112559"/>
            <a:ext cx="6939279" cy="540437"/>
          </a:xfrm>
          <a:prstGeom prst="rect">
            <a:avLst/>
          </a:prstGeom>
        </p:spPr>
        <p:txBody>
          <a:bodyPr vert="horz" lIns="91440" tIns="45720" rIns="91440" bIns="45720" rtlCol="0" anchor="t">
            <a:noAutofit/>
          </a:bodyPr>
          <a:lstStyle>
            <a:lvl1pPr marL="342900" indent="-342900" algn="r">
              <a:buNone/>
              <a:defRPr lang="en-US" sz="1800" baseline="0" smtClean="0">
                <a:solidFill>
                  <a:schemeClr val="accent1"/>
                </a:solidFill>
                <a:latin typeface="+mj-lt"/>
              </a:defRPr>
            </a:lvl1pPr>
            <a:lvl2pPr>
              <a:defRPr lang="en-US" dirty="0" smtClean="0"/>
            </a:lvl2pPr>
            <a:lvl3pPr>
              <a:defRPr lang="en-US" dirty="0" smtClean="0"/>
            </a:lvl3pPr>
            <a:lvl4pPr>
              <a:defRPr lang="en-US" dirty="0" smtClean="0"/>
            </a:lvl4pPr>
            <a:lvl5pPr>
              <a:defRPr lang="en-US" dirty="0"/>
            </a:lvl5pPr>
          </a:lstStyle>
          <a:p>
            <a:pPr marL="0" lvl="0" indent="0" algn="r"/>
            <a:r>
              <a:rPr lang="en-US"/>
              <a:t>Click to edit Subtitle</a:t>
            </a:r>
          </a:p>
        </p:txBody>
      </p:sp>
      <p:cxnSp>
        <p:nvCxnSpPr>
          <p:cNvPr id="33" name="Straight Connector 32"/>
          <p:cNvCxnSpPr/>
          <p:nvPr userDrawn="1"/>
        </p:nvCxnSpPr>
        <p:spPr>
          <a:xfrm>
            <a:off x="7537453" y="0"/>
            <a:ext cx="0" cy="685800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4" name="Picture 33" descr="CDMSmith_logo_web_White_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0475" y="4259266"/>
            <a:ext cx="1431926" cy="598483"/>
          </a:xfrm>
          <a:prstGeom prst="rect">
            <a:avLst/>
          </a:prstGeom>
        </p:spPr>
      </p:pic>
      <p:sp>
        <p:nvSpPr>
          <p:cNvPr id="35" name="Text Placeholder 5"/>
          <p:cNvSpPr>
            <a:spLocks noGrp="1"/>
          </p:cNvSpPr>
          <p:nvPr>
            <p:ph type="body" sz="quarter" idx="14" hasCustomPrompt="1"/>
          </p:nvPr>
        </p:nvSpPr>
        <p:spPr>
          <a:xfrm>
            <a:off x="7610475" y="1885950"/>
            <a:ext cx="1533525" cy="1447800"/>
          </a:xfrm>
          <a:prstGeom prst="rect">
            <a:avLst/>
          </a:prstGeom>
        </p:spPr>
        <p:txBody>
          <a:bodyPr vert="horz" anchor="b"/>
          <a:lstStyle>
            <a:lvl1pPr marL="0" indent="0">
              <a:buNone/>
              <a:defRPr sz="1200" baseline="0">
                <a:solidFill>
                  <a:srgbClr val="0D6FBD"/>
                </a:solidFill>
              </a:defRPr>
            </a:lvl1pPr>
          </a:lstStyle>
          <a:p>
            <a:pPr lvl="0"/>
            <a:r>
              <a:rPr lang="en-US"/>
              <a:t>Click to edit Presenters</a:t>
            </a:r>
          </a:p>
        </p:txBody>
      </p:sp>
      <p:sp>
        <p:nvSpPr>
          <p:cNvPr id="36" name="Rectangle 35"/>
          <p:cNvSpPr/>
          <p:nvPr userDrawn="1"/>
        </p:nvSpPr>
        <p:spPr>
          <a:xfrm>
            <a:off x="0" y="3777722"/>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H="1">
            <a:off x="0" y="5247562"/>
            <a:ext cx="914400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53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9" name="Rectangle 8"/>
          <p:cNvSpPr/>
          <p:nvPr userDrawn="1"/>
        </p:nvSpPr>
        <p:spPr>
          <a:xfrm>
            <a:off x="2" y="2695735"/>
            <a:ext cx="9143999" cy="1469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7"/>
          <p:cNvSpPr>
            <a:spLocks noGrp="1"/>
          </p:cNvSpPr>
          <p:nvPr>
            <p:ph type="title"/>
          </p:nvPr>
        </p:nvSpPr>
        <p:spPr>
          <a:xfrm>
            <a:off x="2844800" y="2695735"/>
            <a:ext cx="6299200" cy="1469865"/>
          </a:xfrm>
          <a:prstGeom prst="rect">
            <a:avLst/>
          </a:prstGeom>
        </p:spPr>
        <p:txBody>
          <a:bodyPr vert="horz" lIns="91440" tIns="45720" rIns="91440" bIns="45720" rtlCol="0" anchor="ctr">
            <a:noAutofit/>
          </a:bodyPr>
          <a:lstStyle>
            <a:lvl1pPr algn="l">
              <a:defRPr lang="en-US" sz="3600" b="0" i="0" baseline="0">
                <a:solidFill>
                  <a:srgbClr val="0D6FBD"/>
                </a:solidFill>
                <a:cs typeface="Myriad Pro Cond"/>
              </a:defRPr>
            </a:lvl1pPr>
          </a:lstStyle>
          <a:p>
            <a:pPr marL="0" lvl="0" algn="l"/>
            <a:r>
              <a:rPr lang="en-US"/>
              <a:t>Click to edit Master title style</a:t>
            </a:r>
          </a:p>
        </p:txBody>
      </p:sp>
      <p:pic>
        <p:nvPicPr>
          <p:cNvPr id="8" name="Picture 7" descr="Generic3.jpg"/>
          <p:cNvPicPr>
            <a:picLocks noChangeAspect="1"/>
          </p:cNvPicPr>
          <p:nvPr userDrawn="1"/>
        </p:nvPicPr>
        <p:blipFill rotWithShape="1">
          <a:blip r:embed="rId2">
            <a:extLst>
              <a:ext uri="{28A0092B-C50C-407E-A947-70E740481C1C}">
                <a14:useLocalDpi xmlns:a14="http://schemas.microsoft.com/office/drawing/2010/main" val="0"/>
              </a:ext>
            </a:extLst>
          </a:blip>
          <a:srcRect l="16353" t="19035" r="2681"/>
          <a:stretch/>
        </p:blipFill>
        <p:spPr>
          <a:xfrm>
            <a:off x="330729" y="2692586"/>
            <a:ext cx="2209523" cy="1473014"/>
          </a:xfrm>
          <a:prstGeom prst="rect">
            <a:avLst/>
          </a:prstGeom>
        </p:spPr>
      </p:pic>
      <p:sp>
        <p:nvSpPr>
          <p:cNvPr id="11" name="Rectangle 10"/>
          <p:cNvSpPr/>
          <p:nvPr userDrawn="1"/>
        </p:nvSpPr>
        <p:spPr>
          <a:xfrm>
            <a:off x="0" y="2695735"/>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336553" y="0"/>
            <a:ext cx="0" cy="685800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0" y="4165600"/>
            <a:ext cx="9144001"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41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bg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2655628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62500" y="1391920"/>
            <a:ext cx="3924300" cy="492474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91920"/>
            <a:ext cx="3924300" cy="492474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bg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79784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bg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1158292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bg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376840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Rectangle 8"/>
          <p:cNvSpPr/>
          <p:nvPr userDrawn="1"/>
        </p:nvSpPr>
        <p:spPr>
          <a:xfrm>
            <a:off x="2" y="2695735"/>
            <a:ext cx="9143999" cy="1469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7"/>
          <p:cNvSpPr>
            <a:spLocks noGrp="1"/>
          </p:cNvSpPr>
          <p:nvPr>
            <p:ph type="title"/>
          </p:nvPr>
        </p:nvSpPr>
        <p:spPr>
          <a:xfrm>
            <a:off x="2844800" y="2695735"/>
            <a:ext cx="6299200" cy="1469865"/>
          </a:xfrm>
          <a:prstGeom prst="rect">
            <a:avLst/>
          </a:prstGeom>
        </p:spPr>
        <p:txBody>
          <a:bodyPr vert="horz" lIns="91440" tIns="45720" rIns="91440" bIns="45720" rtlCol="0" anchor="ctr">
            <a:noAutofit/>
          </a:bodyPr>
          <a:lstStyle>
            <a:lvl1pPr algn="l">
              <a:defRPr lang="en-US" sz="3600" b="0" i="0" baseline="0">
                <a:solidFill>
                  <a:srgbClr val="0D6FBD"/>
                </a:solidFill>
                <a:cs typeface="Myriad Pro Cond"/>
              </a:defRPr>
            </a:lvl1pPr>
          </a:lstStyle>
          <a:p>
            <a:pPr marL="0" lvl="0" algn="l"/>
            <a:r>
              <a:rPr lang="en-US"/>
              <a:t>Click to edit Master title style</a:t>
            </a:r>
          </a:p>
        </p:txBody>
      </p:sp>
      <p:pic>
        <p:nvPicPr>
          <p:cNvPr id="8" name="Picture 7" descr="Generic3.jpg"/>
          <p:cNvPicPr>
            <a:picLocks noChangeAspect="1"/>
          </p:cNvPicPr>
          <p:nvPr userDrawn="1"/>
        </p:nvPicPr>
        <p:blipFill rotWithShape="1">
          <a:blip r:embed="rId2">
            <a:extLst>
              <a:ext uri="{28A0092B-C50C-407E-A947-70E740481C1C}">
                <a14:useLocalDpi xmlns:a14="http://schemas.microsoft.com/office/drawing/2010/main" val="0"/>
              </a:ext>
            </a:extLst>
          </a:blip>
          <a:srcRect l="16353" t="19035" r="2681"/>
          <a:stretch/>
        </p:blipFill>
        <p:spPr>
          <a:xfrm>
            <a:off x="330729" y="2692586"/>
            <a:ext cx="2209523" cy="1473014"/>
          </a:xfrm>
          <a:prstGeom prst="rect">
            <a:avLst/>
          </a:prstGeom>
        </p:spPr>
      </p:pic>
      <p:sp>
        <p:nvSpPr>
          <p:cNvPr id="11" name="Rectangle 10"/>
          <p:cNvSpPr/>
          <p:nvPr userDrawn="1"/>
        </p:nvSpPr>
        <p:spPr>
          <a:xfrm>
            <a:off x="0" y="2695735"/>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336553" y="0"/>
            <a:ext cx="0" cy="685800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0" y="4165600"/>
            <a:ext cx="9144001"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958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8" name="Content Placeholder 2"/>
          <p:cNvSpPr>
            <a:spLocks noGrp="1"/>
          </p:cNvSpPr>
          <p:nvPr>
            <p:ph sz="half" idx="1"/>
          </p:nvPr>
        </p:nvSpPr>
        <p:spPr>
          <a:xfrm>
            <a:off x="508000" y="1391920"/>
            <a:ext cx="3924300" cy="4924743"/>
          </a:xfrm>
          <a:prstGeom prst="rect">
            <a:avLst/>
          </a:prstGeom>
        </p:spPr>
        <p:txBody>
          <a:bodyPr>
            <a:normAutofit/>
          </a:bodyPr>
          <a:lstStyle>
            <a:lvl1pPr marL="342900" indent="-342900">
              <a:buClr>
                <a:schemeClr val="accent1"/>
              </a:buClr>
              <a:buFont typeface="Wingdings" charset="2"/>
              <a:buChar char="§"/>
              <a:defRPr sz="2400"/>
            </a:lvl1pPr>
            <a:lvl2pPr marL="742950" indent="-285750">
              <a:buClr>
                <a:schemeClr val="accent1"/>
              </a:buClr>
              <a:buFont typeface="Wingdings" charset="2"/>
              <a:buChar char="§"/>
              <a:defRPr sz="2000"/>
            </a:lvl2pPr>
            <a:lvl3pPr marL="1143000" indent="-228600">
              <a:buClr>
                <a:schemeClr val="accent1"/>
              </a:buClr>
              <a:buFont typeface="Wingdings" charset="2"/>
              <a:buChar char="§"/>
              <a:defRPr sz="1800"/>
            </a:lvl3pPr>
            <a:lvl4pPr marL="1600200" indent="-228600">
              <a:buClr>
                <a:schemeClr val="accent1"/>
              </a:buClr>
              <a:buFont typeface="Wingdings" charset="2"/>
              <a:buChar char="§"/>
              <a:defRPr sz="1600"/>
            </a:lvl4pPr>
            <a:lvl5pPr marL="2057400" indent="-228600">
              <a:buClr>
                <a:schemeClr val="accent1"/>
              </a:buClr>
              <a:buFont typeface="Wingdings" charset="2"/>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2"/>
          </p:nvPr>
        </p:nvSpPr>
        <p:spPr>
          <a:xfrm>
            <a:off x="4762500" y="1391920"/>
            <a:ext cx="3924300" cy="4924743"/>
          </a:xfrm>
          <a:prstGeom prst="rect">
            <a:avLst/>
          </a:prstGeom>
        </p:spPr>
        <p:txBody>
          <a:bodyPr>
            <a:normAutofit/>
          </a:bodyPr>
          <a:lstStyle>
            <a:lvl1pPr marL="342900" indent="-342900">
              <a:buClr>
                <a:schemeClr val="accent1"/>
              </a:buClr>
              <a:buFont typeface="Wingdings" charset="2"/>
              <a:buChar char="§"/>
              <a:defRPr sz="2400"/>
            </a:lvl1pPr>
            <a:lvl2pPr marL="742950" indent="-285750">
              <a:buClr>
                <a:schemeClr val="accent1"/>
              </a:buClr>
              <a:buFont typeface="Wingdings" charset="2"/>
              <a:buChar char="§"/>
              <a:defRPr sz="2000"/>
            </a:lvl2pPr>
            <a:lvl3pPr marL="1143000" indent="-228600">
              <a:buClr>
                <a:schemeClr val="accent1"/>
              </a:buClr>
              <a:buFont typeface="Wingdings" charset="2"/>
              <a:buChar char="§"/>
              <a:defRPr sz="1800"/>
            </a:lvl3pPr>
            <a:lvl4pPr marL="1600200" indent="-228600">
              <a:buClr>
                <a:schemeClr val="accent1"/>
              </a:buClr>
              <a:buFont typeface="Wingdings" charset="2"/>
              <a:buChar char="§"/>
              <a:defRPr sz="1600"/>
            </a:lvl4pPr>
            <a:lvl5pPr marL="2057400" indent="-228600">
              <a:buClr>
                <a:schemeClr val="accent1"/>
              </a:buClr>
              <a:buFont typeface="Wingdings" charset="2"/>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278987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2" y="2695735"/>
            <a:ext cx="9143999" cy="1469839"/>
          </a:xfrm>
          <a:prstGeom prst="rect">
            <a:avLst/>
          </a:prstGeom>
          <a:solidFill>
            <a:srgbClr val="0D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7"/>
          <p:cNvSpPr>
            <a:spLocks noGrp="1"/>
          </p:cNvSpPr>
          <p:nvPr>
            <p:ph type="title"/>
          </p:nvPr>
        </p:nvSpPr>
        <p:spPr>
          <a:xfrm>
            <a:off x="2844800" y="2695735"/>
            <a:ext cx="6299200" cy="1469865"/>
          </a:xfrm>
          <a:prstGeom prst="rect">
            <a:avLst/>
          </a:prstGeom>
        </p:spPr>
        <p:txBody>
          <a:bodyPr vert="horz" lIns="91440" tIns="45720" rIns="91440" bIns="45720" rtlCol="0" anchor="ctr">
            <a:noAutofit/>
          </a:bodyPr>
          <a:lstStyle>
            <a:lvl1pPr algn="l">
              <a:defRPr lang="en-US" sz="3600" b="0" i="0" baseline="0">
                <a:solidFill>
                  <a:srgbClr val="FFFFFF"/>
                </a:solidFill>
                <a:cs typeface="Myriad Pro Cond"/>
              </a:defRPr>
            </a:lvl1pPr>
          </a:lstStyle>
          <a:p>
            <a:pPr marL="0" lvl="0" algn="l"/>
            <a:r>
              <a:rPr lang="en-US"/>
              <a:t>Click to edit Master title style</a:t>
            </a:r>
          </a:p>
        </p:txBody>
      </p:sp>
      <p:pic>
        <p:nvPicPr>
          <p:cNvPr id="9" name="Picture 8" descr="Generic3.jpg"/>
          <p:cNvPicPr>
            <a:picLocks noChangeAspect="1"/>
          </p:cNvPicPr>
          <p:nvPr userDrawn="1"/>
        </p:nvPicPr>
        <p:blipFill rotWithShape="1">
          <a:blip r:embed="rId2">
            <a:extLst>
              <a:ext uri="{28A0092B-C50C-407E-A947-70E740481C1C}">
                <a14:useLocalDpi xmlns:a14="http://schemas.microsoft.com/office/drawing/2010/main" val="0"/>
              </a:ext>
            </a:extLst>
          </a:blip>
          <a:srcRect l="16353" t="19035" r="2681"/>
          <a:stretch/>
        </p:blipFill>
        <p:spPr>
          <a:xfrm>
            <a:off x="330729" y="2689385"/>
            <a:ext cx="2209523" cy="1473014"/>
          </a:xfrm>
          <a:prstGeom prst="rect">
            <a:avLst/>
          </a:prstGeom>
        </p:spPr>
      </p:pic>
      <p:sp>
        <p:nvSpPr>
          <p:cNvPr id="5" name="Rectangle 4"/>
          <p:cNvSpPr/>
          <p:nvPr userDrawn="1"/>
        </p:nvSpPr>
        <p:spPr>
          <a:xfrm>
            <a:off x="0" y="2695735"/>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336553" y="0"/>
            <a:ext cx="0" cy="6858000"/>
          </a:xfrm>
          <a:prstGeom prst="line">
            <a:avLst/>
          </a:prstGeom>
          <a:ln>
            <a:solidFill>
              <a:srgbClr val="7AC14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0" y="4165600"/>
            <a:ext cx="9144001" cy="0"/>
          </a:xfrm>
          <a:prstGeom prst="line">
            <a:avLst/>
          </a:prstGeom>
          <a:ln>
            <a:solidFill>
              <a:srgbClr val="7AC14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711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lvl1pPr>
            <a:lvl2pPr marL="742950" indent="-285750">
              <a:buClr>
                <a:schemeClr val="accent1"/>
              </a:buClr>
              <a:buFont typeface="Wingdings" charset="2"/>
              <a:buChar char="§"/>
              <a:defRPr/>
            </a:lvl2pPr>
            <a:lvl3pPr marL="1143000" indent="-228600">
              <a:buClr>
                <a:schemeClr val="accent1"/>
              </a:buClr>
              <a:buFont typeface="Wingdings" charset="2"/>
              <a:buChar char="§"/>
              <a:defRPr/>
            </a:lvl3pPr>
            <a:lvl4pPr marL="1600200" indent="-228600">
              <a:buClr>
                <a:schemeClr val="accent1"/>
              </a:buClr>
              <a:buFont typeface="Wingdings" charset="2"/>
              <a:buChar char="§"/>
              <a:defRPr/>
            </a:lvl4pPr>
            <a:lvl5pPr marL="2057400" indent="-228600">
              <a:buClr>
                <a:schemeClr val="accent1"/>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28123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8" name="Content Placeholder 2"/>
          <p:cNvSpPr>
            <a:spLocks noGrp="1"/>
          </p:cNvSpPr>
          <p:nvPr>
            <p:ph sz="half" idx="1"/>
          </p:nvPr>
        </p:nvSpPr>
        <p:spPr>
          <a:xfrm>
            <a:off x="508000" y="1391920"/>
            <a:ext cx="3924300" cy="4924743"/>
          </a:xfrm>
          <a:prstGeom prst="rect">
            <a:avLst/>
          </a:prstGeom>
        </p:spPr>
        <p:txBody>
          <a:bodyPr>
            <a:normAutofit/>
          </a:bodyPr>
          <a:lstStyle>
            <a:lvl1pPr marL="342900" indent="-342900">
              <a:buClr>
                <a:schemeClr val="accent1"/>
              </a:buClr>
              <a:buFont typeface="Wingdings" charset="2"/>
              <a:buChar char="§"/>
              <a:defRPr sz="2400"/>
            </a:lvl1pPr>
            <a:lvl2pPr marL="742950" indent="-285750">
              <a:buClr>
                <a:schemeClr val="accent1"/>
              </a:buClr>
              <a:buFont typeface="Wingdings" charset="2"/>
              <a:buChar char="§"/>
              <a:defRPr sz="2000"/>
            </a:lvl2pPr>
            <a:lvl3pPr marL="1143000" indent="-228600">
              <a:buClr>
                <a:schemeClr val="accent1"/>
              </a:buClr>
              <a:buFont typeface="Wingdings" charset="2"/>
              <a:buChar char="§"/>
              <a:defRPr sz="1800"/>
            </a:lvl3pPr>
            <a:lvl4pPr marL="1600200" indent="-228600">
              <a:buClr>
                <a:schemeClr val="accent1"/>
              </a:buClr>
              <a:buFont typeface="Wingdings" charset="2"/>
              <a:buChar char="§"/>
              <a:defRPr sz="1600"/>
            </a:lvl4pPr>
            <a:lvl5pPr marL="2057400" indent="-228600">
              <a:buClr>
                <a:schemeClr val="accent1"/>
              </a:buClr>
              <a:buFont typeface="Wingdings" charset="2"/>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2"/>
          </p:nvPr>
        </p:nvSpPr>
        <p:spPr>
          <a:xfrm>
            <a:off x="4762500" y="1391920"/>
            <a:ext cx="3924300" cy="4924743"/>
          </a:xfrm>
          <a:prstGeom prst="rect">
            <a:avLst/>
          </a:prstGeom>
        </p:spPr>
        <p:txBody>
          <a:bodyPr>
            <a:normAutofit/>
          </a:bodyPr>
          <a:lstStyle>
            <a:lvl1pPr marL="342900" indent="-342900">
              <a:buClr>
                <a:schemeClr val="accent1"/>
              </a:buClr>
              <a:buFont typeface="Wingdings" charset="2"/>
              <a:buChar char="§"/>
              <a:defRPr sz="2400"/>
            </a:lvl1pPr>
            <a:lvl2pPr marL="742950" indent="-285750">
              <a:buClr>
                <a:schemeClr val="accent1"/>
              </a:buClr>
              <a:buFont typeface="Wingdings" charset="2"/>
              <a:buChar char="§"/>
              <a:defRPr sz="2000"/>
            </a:lvl2pPr>
            <a:lvl3pPr marL="1143000" indent="-228600">
              <a:buClr>
                <a:schemeClr val="accent1"/>
              </a:buClr>
              <a:buFont typeface="Wingdings" charset="2"/>
              <a:buChar char="§"/>
              <a:defRPr sz="1800"/>
            </a:lvl3pPr>
            <a:lvl4pPr marL="1600200" indent="-228600">
              <a:buClr>
                <a:schemeClr val="accent1"/>
              </a:buClr>
              <a:buFont typeface="Wingdings" charset="2"/>
              <a:buChar char="§"/>
              <a:defRPr sz="1600"/>
            </a:lvl4pPr>
            <a:lvl5pPr marL="2057400" indent="-228600">
              <a:buClr>
                <a:schemeClr val="accent1"/>
              </a:buClr>
              <a:buFont typeface="Wingdings" charset="2"/>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8844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116355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388780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16" name="Picture 15"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7774" y="3777798"/>
            <a:ext cx="1685927" cy="1472939"/>
          </a:xfrm>
          <a:prstGeom prst="rect">
            <a:avLst/>
          </a:prstGeom>
        </p:spPr>
      </p:pic>
      <p:pic>
        <p:nvPicPr>
          <p:cNvPr id="17" name="Picture 16"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3008" y="3777798"/>
            <a:ext cx="1685927" cy="1472939"/>
          </a:xfrm>
          <a:prstGeom prst="rect">
            <a:avLst/>
          </a:prstGeom>
        </p:spPr>
      </p:pic>
      <p:pic>
        <p:nvPicPr>
          <p:cNvPr id="18" name="Picture 17" descr="gradient-bl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9409" y="3777798"/>
            <a:ext cx="1685927" cy="1472939"/>
          </a:xfrm>
          <a:prstGeom prst="rect">
            <a:avLst/>
          </a:prstGeom>
        </p:spPr>
      </p:pic>
      <p:sp>
        <p:nvSpPr>
          <p:cNvPr id="19" name="Rectangle 18"/>
          <p:cNvSpPr/>
          <p:nvPr userDrawn="1"/>
        </p:nvSpPr>
        <p:spPr>
          <a:xfrm>
            <a:off x="7524248" y="3714750"/>
            <a:ext cx="1619753" cy="1532811"/>
          </a:xfrm>
          <a:prstGeom prst="rect">
            <a:avLst/>
          </a:prstGeom>
          <a:solidFill>
            <a:srgbClr val="0D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537453" y="3435350"/>
            <a:ext cx="1606548" cy="342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eneric3.jpg"/>
          <p:cNvPicPr>
            <a:picLocks noChangeAspect="1"/>
          </p:cNvPicPr>
          <p:nvPr userDrawn="1"/>
        </p:nvPicPr>
        <p:blipFill rotWithShape="1">
          <a:blip r:embed="rId3">
            <a:extLst>
              <a:ext uri="{28A0092B-C50C-407E-A947-70E740481C1C}">
                <a14:useLocalDpi xmlns:a14="http://schemas.microsoft.com/office/drawing/2010/main" val="0"/>
              </a:ext>
            </a:extLst>
          </a:blip>
          <a:srcRect l="16353" t="19035" r="2681"/>
          <a:stretch/>
        </p:blipFill>
        <p:spPr>
          <a:xfrm>
            <a:off x="330729" y="3777723"/>
            <a:ext cx="2209523" cy="1473014"/>
          </a:xfrm>
          <a:prstGeom prst="rect">
            <a:avLst/>
          </a:prstGeom>
        </p:spPr>
      </p:pic>
      <p:sp>
        <p:nvSpPr>
          <p:cNvPr id="30" name="Text Placeholder 2"/>
          <p:cNvSpPr>
            <a:spLocks noGrp="1"/>
          </p:cNvSpPr>
          <p:nvPr>
            <p:ph type="body" sz="quarter" idx="13" hasCustomPrompt="1"/>
          </p:nvPr>
        </p:nvSpPr>
        <p:spPr>
          <a:xfrm>
            <a:off x="7610475" y="3435350"/>
            <a:ext cx="1533525" cy="342373"/>
          </a:xfrm>
          <a:prstGeom prst="rect">
            <a:avLst/>
          </a:prstGeom>
        </p:spPr>
        <p:txBody>
          <a:bodyPr vert="horz" lIns="91440" tIns="45720" rIns="91440" bIns="45720" rtlCol="0" anchor="ctr"/>
          <a:lstStyle>
            <a:lvl1pPr marL="0" indent="0">
              <a:buNone/>
              <a:defRPr lang="en-US" sz="1200" b="0" i="1" smtClean="0">
                <a:solidFill>
                  <a:srgbClr val="FFFFFF"/>
                </a:solidFill>
                <a:latin typeface="+mj-lt"/>
                <a:cs typeface="Myriad Pro"/>
              </a:defRPr>
            </a:lvl1pPr>
            <a:lvl2pPr>
              <a:defRPr lang="en-US" sz="1800" dirty="0" smtClean="0"/>
            </a:lvl2pPr>
            <a:lvl3pPr>
              <a:defRPr lang="en-US" sz="1800" dirty="0" smtClean="0"/>
            </a:lvl3pPr>
            <a:lvl4pPr>
              <a:defRPr lang="en-US" sz="1800" dirty="0" smtClean="0"/>
            </a:lvl4pPr>
            <a:lvl5pPr>
              <a:defRPr lang="en-US" sz="1800" dirty="0"/>
            </a:lvl5pPr>
          </a:lstStyle>
          <a:p>
            <a:pPr marL="0" lvl="0"/>
            <a:r>
              <a:rPr lang="en-US"/>
              <a:t>Click to edit Date</a:t>
            </a:r>
          </a:p>
        </p:txBody>
      </p:sp>
      <p:sp>
        <p:nvSpPr>
          <p:cNvPr id="31" name="Title Placeholder 1"/>
          <p:cNvSpPr>
            <a:spLocks noGrp="1"/>
          </p:cNvSpPr>
          <p:nvPr>
            <p:ph type="title"/>
          </p:nvPr>
        </p:nvSpPr>
        <p:spPr>
          <a:xfrm>
            <a:off x="457201" y="2143390"/>
            <a:ext cx="6939280" cy="929322"/>
          </a:xfrm>
          <a:prstGeom prst="rect">
            <a:avLst/>
          </a:prstGeom>
        </p:spPr>
        <p:txBody>
          <a:bodyPr vert="horz" lIns="91440" tIns="45720" rIns="91440" bIns="45720" rtlCol="0" anchor="b">
            <a:noAutofit/>
          </a:bodyPr>
          <a:lstStyle>
            <a:lvl1pPr algn="r">
              <a:defRPr lang="en-US" sz="4000" b="0" i="0" baseline="0" dirty="0">
                <a:solidFill>
                  <a:srgbClr val="0D6FBD"/>
                </a:solidFill>
                <a:cs typeface="Myriad Pro Cond"/>
              </a:defRPr>
            </a:lvl1pPr>
          </a:lstStyle>
          <a:p>
            <a:pPr marL="0" lvl="0" algn="r"/>
            <a:r>
              <a:rPr lang="en-US"/>
              <a:t>Click to edit Master title style</a:t>
            </a:r>
          </a:p>
        </p:txBody>
      </p:sp>
      <p:sp>
        <p:nvSpPr>
          <p:cNvPr id="32" name="Content Placeholder 16"/>
          <p:cNvSpPr>
            <a:spLocks noGrp="1"/>
          </p:cNvSpPr>
          <p:nvPr>
            <p:ph sz="quarter" idx="12" hasCustomPrompt="1"/>
          </p:nvPr>
        </p:nvSpPr>
        <p:spPr>
          <a:xfrm>
            <a:off x="457201" y="3112559"/>
            <a:ext cx="6939279" cy="540437"/>
          </a:xfrm>
          <a:prstGeom prst="rect">
            <a:avLst/>
          </a:prstGeom>
        </p:spPr>
        <p:txBody>
          <a:bodyPr vert="horz" lIns="91440" tIns="45720" rIns="91440" bIns="45720" rtlCol="0" anchor="t">
            <a:noAutofit/>
          </a:bodyPr>
          <a:lstStyle>
            <a:lvl1pPr marL="342900" indent="-342900" algn="r">
              <a:buNone/>
              <a:defRPr lang="en-US" sz="1800" baseline="0" smtClean="0">
                <a:solidFill>
                  <a:schemeClr val="accent1"/>
                </a:solidFill>
                <a:latin typeface="+mj-lt"/>
              </a:defRPr>
            </a:lvl1pPr>
            <a:lvl2pPr>
              <a:defRPr lang="en-US" dirty="0" smtClean="0"/>
            </a:lvl2pPr>
            <a:lvl3pPr>
              <a:defRPr lang="en-US" dirty="0" smtClean="0"/>
            </a:lvl3pPr>
            <a:lvl4pPr>
              <a:defRPr lang="en-US" dirty="0" smtClean="0"/>
            </a:lvl4pPr>
            <a:lvl5pPr>
              <a:defRPr lang="en-US" dirty="0"/>
            </a:lvl5pPr>
          </a:lstStyle>
          <a:p>
            <a:pPr marL="0" lvl="0" indent="0" algn="r"/>
            <a:r>
              <a:rPr lang="en-US"/>
              <a:t>Click to edit Subtitle</a:t>
            </a:r>
          </a:p>
        </p:txBody>
      </p:sp>
      <p:cxnSp>
        <p:nvCxnSpPr>
          <p:cNvPr id="33" name="Straight Connector 32"/>
          <p:cNvCxnSpPr/>
          <p:nvPr userDrawn="1"/>
        </p:nvCxnSpPr>
        <p:spPr>
          <a:xfrm>
            <a:off x="7537453" y="0"/>
            <a:ext cx="0" cy="685800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4" name="Picture 33" descr="CDMSmith_logo_web_White_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0475" y="4259266"/>
            <a:ext cx="1431926" cy="598483"/>
          </a:xfrm>
          <a:prstGeom prst="rect">
            <a:avLst/>
          </a:prstGeom>
        </p:spPr>
      </p:pic>
      <p:sp>
        <p:nvSpPr>
          <p:cNvPr id="35" name="Text Placeholder 5"/>
          <p:cNvSpPr>
            <a:spLocks noGrp="1"/>
          </p:cNvSpPr>
          <p:nvPr>
            <p:ph type="body" sz="quarter" idx="14" hasCustomPrompt="1"/>
          </p:nvPr>
        </p:nvSpPr>
        <p:spPr>
          <a:xfrm>
            <a:off x="7610475" y="1885950"/>
            <a:ext cx="1533525" cy="1447800"/>
          </a:xfrm>
          <a:prstGeom prst="rect">
            <a:avLst/>
          </a:prstGeom>
        </p:spPr>
        <p:txBody>
          <a:bodyPr vert="horz" anchor="b"/>
          <a:lstStyle>
            <a:lvl1pPr marL="0" indent="0">
              <a:buNone/>
              <a:defRPr sz="1200" baseline="0">
                <a:solidFill>
                  <a:srgbClr val="0D6FBD"/>
                </a:solidFill>
              </a:defRPr>
            </a:lvl1pPr>
          </a:lstStyle>
          <a:p>
            <a:pPr lvl="0"/>
            <a:r>
              <a:rPr lang="en-US"/>
              <a:t>Click to edit Presenters</a:t>
            </a:r>
          </a:p>
        </p:txBody>
      </p:sp>
      <p:sp>
        <p:nvSpPr>
          <p:cNvPr id="36" name="Rectangle 35"/>
          <p:cNvSpPr/>
          <p:nvPr userDrawn="1"/>
        </p:nvSpPr>
        <p:spPr>
          <a:xfrm>
            <a:off x="0" y="3777722"/>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H="1">
            <a:off x="0" y="5247562"/>
            <a:ext cx="914400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51099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784" y="3327400"/>
            <a:ext cx="1556362" cy="650492"/>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52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D6FB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146702"/>
      </p:ext>
    </p:extLst>
  </p:cSld>
  <p:clrMap bg1="lt1" tx1="dk1" bg2="lt2" tx2="dk2" accent1="accent1" accent2="accent2" accent3="accent3" accent4="accent4" accent5="accent5" accent6="accent6" hlink="hlink" folHlink="folHlink"/>
  <p:sldLayoutIdLst>
    <p:sldLayoutId id="2147493544" r:id="rId1"/>
    <p:sldLayoutId id="214749355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149944"/>
      </p:ext>
    </p:extLst>
  </p:cSld>
  <p:clrMap bg1="lt1" tx1="dk1" bg2="lt2" tx2="dk2" accent1="accent1" accent2="accent2" accent3="accent3" accent4="accent4" accent5="accent5" accent6="accent6" hlink="hlink" folHlink="folHlink"/>
  <p:sldLayoutIdLst>
    <p:sldLayoutId id="21474935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 y="6521448"/>
            <a:ext cx="336552" cy="336552"/>
          </a:xfrm>
          <a:prstGeom prst="rect">
            <a:avLst/>
          </a:prstGeom>
          <a:gradFill flip="none" rotWithShape="1">
            <a:gsLst>
              <a:gs pos="0">
                <a:schemeClr val="tx2"/>
              </a:gs>
              <a:gs pos="100000">
                <a:srgbClr val="0D6FBD"/>
              </a:gs>
            </a:gsLst>
            <a:lin ang="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a:p>
        </p:txBody>
      </p:sp>
      <p:sp>
        <p:nvSpPr>
          <p:cNvPr id="2" name="Title Placeholder 1"/>
          <p:cNvSpPr>
            <a:spLocks noGrp="1"/>
          </p:cNvSpPr>
          <p:nvPr>
            <p:ph type="title"/>
          </p:nvPr>
        </p:nvSpPr>
        <p:spPr>
          <a:xfrm>
            <a:off x="508000" y="401638"/>
            <a:ext cx="8178800" cy="639762"/>
          </a:xfrm>
          <a:prstGeom prst="rect">
            <a:avLst/>
          </a:prstGeom>
        </p:spPr>
        <p:txBody>
          <a:bodyPr vert="horz" lIns="91440" tIns="45720" rIns="91440" bIns="45720" rtlCol="0" anchor="ctr">
            <a:noAutofit/>
          </a:bodyPr>
          <a:lstStyle/>
          <a:p>
            <a:pPr lvl="0" algn="l"/>
            <a:r>
              <a:rPr lang="en-US"/>
              <a:t>Click to edit Master title style</a:t>
            </a:r>
          </a:p>
        </p:txBody>
      </p:sp>
      <p:sp>
        <p:nvSpPr>
          <p:cNvPr id="3" name="Text Placeholder 2"/>
          <p:cNvSpPr>
            <a:spLocks noGrp="1"/>
          </p:cNvSpPr>
          <p:nvPr>
            <p:ph type="body" idx="1"/>
          </p:nvPr>
        </p:nvSpPr>
        <p:spPr>
          <a:xfrm>
            <a:off x="508000" y="1391920"/>
            <a:ext cx="8178800" cy="4851400"/>
          </a:xfrm>
          <a:prstGeom prst="rect">
            <a:avLst/>
          </a:prstGeom>
        </p:spPr>
        <p:txBody>
          <a:bodyPr vert="horz" lIns="91440" tIns="45720" rIns="91440" bIns="45720" rtlCol="0">
            <a:normAutofit/>
          </a:bodyPr>
          <a:lstStyle/>
          <a:p>
            <a:pPr marL="342900" lvl="0" indent="-342900" algn="l" defTabSz="457200" rtl="0" eaLnBrk="1" latinLnBrk="0" hangingPunct="1">
              <a:spcBef>
                <a:spcPct val="20000"/>
              </a:spcBef>
              <a:buClr>
                <a:schemeClr val="tx2"/>
              </a:buClr>
              <a:buFont typeface="Wingdings" charset="2"/>
              <a:buChar char="§"/>
            </a:pPr>
            <a:r>
              <a:rPr lang="en-US"/>
              <a:t>Click to edit Master text styles</a:t>
            </a:r>
          </a:p>
          <a:p>
            <a:pPr marL="742950" lvl="1" indent="-285750" algn="l" defTabSz="457200" rtl="0" eaLnBrk="1" latinLnBrk="0" hangingPunct="1">
              <a:spcBef>
                <a:spcPct val="20000"/>
              </a:spcBef>
              <a:buClr>
                <a:schemeClr val="tx2"/>
              </a:buClr>
              <a:buFont typeface="Wingdings" charset="2"/>
              <a:buChar char="§"/>
            </a:pPr>
            <a:r>
              <a:rPr lang="en-US"/>
              <a:t>Second level</a:t>
            </a:r>
          </a:p>
          <a:p>
            <a:pPr marL="1143000" lvl="2" indent="-228600" algn="l" defTabSz="457200" rtl="0" eaLnBrk="1" latinLnBrk="0" hangingPunct="1">
              <a:spcBef>
                <a:spcPct val="20000"/>
              </a:spcBef>
              <a:buClr>
                <a:schemeClr val="tx2"/>
              </a:buClr>
              <a:buFont typeface="Wingdings" charset="2"/>
              <a:buChar char="§"/>
            </a:pPr>
            <a:r>
              <a:rPr lang="en-US"/>
              <a:t>Third level</a:t>
            </a:r>
          </a:p>
          <a:p>
            <a:pPr marL="1600200" lvl="3" indent="-228600" algn="l" defTabSz="457200" rtl="0" eaLnBrk="1" latinLnBrk="0" hangingPunct="1">
              <a:spcBef>
                <a:spcPct val="20000"/>
              </a:spcBef>
              <a:buClr>
                <a:schemeClr val="tx2"/>
              </a:buClr>
              <a:buFont typeface="Wingdings" charset="2"/>
              <a:buChar char="§"/>
            </a:pPr>
            <a:r>
              <a:rPr lang="en-US"/>
              <a:t>Fourth level</a:t>
            </a:r>
          </a:p>
          <a:p>
            <a:pPr marL="2057400" lvl="4" indent="-228600" algn="l" defTabSz="457200" rtl="0" eaLnBrk="1" latinLnBrk="0" hangingPunct="1">
              <a:spcBef>
                <a:spcPct val="20000"/>
              </a:spcBef>
              <a:buClr>
                <a:schemeClr val="tx2"/>
              </a:buClr>
              <a:buFont typeface="Wingdings" charset="2"/>
              <a:buChar char="§"/>
            </a:pPr>
            <a:r>
              <a:rPr lang="en-US"/>
              <a:t>Fifth level</a:t>
            </a:r>
          </a:p>
        </p:txBody>
      </p:sp>
      <p:cxnSp>
        <p:nvCxnSpPr>
          <p:cNvPr id="7" name="Straight Connector 6"/>
          <p:cNvCxnSpPr/>
          <p:nvPr/>
        </p:nvCxnSpPr>
        <p:spPr>
          <a:xfrm>
            <a:off x="0" y="6521448"/>
            <a:ext cx="6746240" cy="0"/>
          </a:xfrm>
          <a:prstGeom prst="line">
            <a:avLst/>
          </a:prstGeom>
          <a:ln w="19050" cmpd="sng">
            <a:gradFill flip="none" rotWithShape="1">
              <a:gsLst>
                <a:gs pos="0">
                  <a:schemeClr val="accent1"/>
                </a:gs>
                <a:gs pos="100000">
                  <a:prstClr val="white"/>
                </a:gs>
              </a:gsLst>
              <a:lin ang="0" scaled="0"/>
              <a:tileRect/>
            </a:gra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336553" y="1600200"/>
            <a:ext cx="0" cy="5257800"/>
          </a:xfrm>
          <a:prstGeom prst="line">
            <a:avLst/>
          </a:prstGeom>
          <a:ln w="19050" cmpd="sng">
            <a:gradFill flip="none" rotWithShape="1">
              <a:gsLst>
                <a:gs pos="0">
                  <a:schemeClr val="accent1"/>
                </a:gs>
                <a:gs pos="100000">
                  <a:prstClr val="white"/>
                </a:gs>
              </a:gsLst>
              <a:lin ang="5400000" scaled="0"/>
              <a:tileRect/>
            </a:gradFill>
          </a:ln>
        </p:spPr>
        <p:style>
          <a:lnRef idx="1">
            <a:schemeClr val="dk1"/>
          </a:lnRef>
          <a:fillRef idx="0">
            <a:schemeClr val="dk1"/>
          </a:fillRef>
          <a:effectRef idx="0">
            <a:schemeClr val="dk1"/>
          </a:effectRef>
          <a:fontRef idx="minor">
            <a:schemeClr val="tx1"/>
          </a:fontRef>
        </p:style>
      </p:cxnSp>
      <p:sp>
        <p:nvSpPr>
          <p:cNvPr id="10"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3413633813"/>
      </p:ext>
    </p:extLst>
  </p:cSld>
  <p:clrMap bg1="lt1" tx1="dk1" bg2="lt2" tx2="dk2" accent1="accent1" accent2="accent2" accent3="accent3" accent4="accent4" accent5="accent5" accent6="accent6" hlink="hlink" folHlink="folHlink"/>
  <p:sldLayoutIdLst>
    <p:sldLayoutId id="2147493512" r:id="rId1"/>
    <p:sldLayoutId id="2147493514" r:id="rId2"/>
    <p:sldLayoutId id="2147493516" r:id="rId3"/>
    <p:sldLayoutId id="2147493517" r:id="rId4"/>
    <p:sldLayoutId id="2147493556" r:id="rId5"/>
    <p:sldLayoutId id="2147493558" r:id="rId6"/>
  </p:sldLayoutIdLst>
  <p:hf hdr="0" ftr="0" dt="0"/>
  <p:txStyles>
    <p:titleStyle>
      <a:lvl1pPr algn="ctr" defTabSz="457200" rtl="0" eaLnBrk="1" latinLnBrk="0" hangingPunct="1">
        <a:spcBef>
          <a:spcPct val="0"/>
        </a:spcBef>
        <a:buNone/>
        <a:defRPr lang="en-US" sz="3200" b="0" i="0" kern="1200">
          <a:solidFill>
            <a:srgbClr val="0D6FBD"/>
          </a:solidFill>
          <a:latin typeface="+mj-lt"/>
          <a:ea typeface="+mj-ea"/>
          <a:cs typeface="Myriad Pro Cond"/>
        </a:defRPr>
      </a:lvl1pPr>
    </p:titleStyle>
    <p:bodyStyle>
      <a:lvl1pPr marL="342900" indent="-342900" algn="l" defTabSz="457200" rtl="0" eaLnBrk="1" latinLnBrk="0" hangingPunct="1">
        <a:spcBef>
          <a:spcPct val="20000"/>
        </a:spcBef>
        <a:buClr>
          <a:schemeClr val="accent1"/>
        </a:buClr>
        <a:buFont typeface="Arial"/>
        <a:buChar char="•"/>
        <a:defRPr lang="en-US" sz="2400" kern="1200" dirty="0" smtClean="0">
          <a:solidFill>
            <a:schemeClr val="tx1"/>
          </a:solidFill>
          <a:latin typeface="+mj-lt"/>
          <a:ea typeface="+mn-ea"/>
          <a:cs typeface="Myriad Pro"/>
        </a:defRPr>
      </a:lvl1pPr>
      <a:lvl2pPr marL="742950" indent="-285750" algn="l" defTabSz="457200" rtl="0" eaLnBrk="1" latinLnBrk="0" hangingPunct="1">
        <a:spcBef>
          <a:spcPct val="20000"/>
        </a:spcBef>
        <a:buClr>
          <a:schemeClr val="accent1"/>
        </a:buClr>
        <a:buFont typeface="Arial"/>
        <a:buChar char="–"/>
        <a:defRPr lang="en-US" sz="2000" i="0" kern="1200" dirty="0" smtClean="0">
          <a:solidFill>
            <a:schemeClr val="tx1"/>
          </a:solidFill>
          <a:latin typeface="+mj-lt"/>
          <a:ea typeface="+mn-ea"/>
          <a:cs typeface="Myriad Pro"/>
        </a:defRPr>
      </a:lvl2pPr>
      <a:lvl3pPr marL="1143000" indent="-228600" algn="l" defTabSz="457200" rtl="0" eaLnBrk="1" latinLnBrk="0" hangingPunct="1">
        <a:spcBef>
          <a:spcPct val="20000"/>
        </a:spcBef>
        <a:buClr>
          <a:schemeClr val="accent1"/>
        </a:buClr>
        <a:buFont typeface="Arial"/>
        <a:buChar char="•"/>
        <a:defRPr lang="en-US" sz="1800" kern="1200" dirty="0" smtClean="0">
          <a:solidFill>
            <a:schemeClr val="tx1"/>
          </a:solidFill>
          <a:latin typeface="+mj-lt"/>
          <a:ea typeface="+mn-ea"/>
          <a:cs typeface="Myriad Pro"/>
        </a:defRPr>
      </a:lvl3pPr>
      <a:lvl4pPr marL="1600200" indent="-228600" algn="l" defTabSz="457200" rtl="0" eaLnBrk="1" latinLnBrk="0" hangingPunct="1">
        <a:spcBef>
          <a:spcPct val="20000"/>
        </a:spcBef>
        <a:buClr>
          <a:schemeClr val="accent1"/>
        </a:buClr>
        <a:buFont typeface="Arial"/>
        <a:buChar char="–"/>
        <a:defRPr lang="en-US" sz="1600" kern="1200" dirty="0" smtClean="0">
          <a:solidFill>
            <a:schemeClr val="tx1"/>
          </a:solidFill>
          <a:latin typeface="+mj-lt"/>
          <a:ea typeface="+mn-ea"/>
          <a:cs typeface="Myriad Pro"/>
        </a:defRPr>
      </a:lvl4pPr>
      <a:lvl5pPr marL="2057400" indent="-228600" algn="l" defTabSz="457200" rtl="0" eaLnBrk="1" latinLnBrk="0" hangingPunct="1">
        <a:spcBef>
          <a:spcPct val="20000"/>
        </a:spcBef>
        <a:buClr>
          <a:schemeClr val="accent1"/>
        </a:buClr>
        <a:buFont typeface="Arial"/>
        <a:buChar char="»"/>
        <a:defRPr lang="en-US" sz="1600" i="1" kern="1200" dirty="0">
          <a:solidFill>
            <a:schemeClr val="tx1"/>
          </a:solidFill>
          <a:latin typeface="+mj-lt"/>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D6F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401638"/>
            <a:ext cx="8229600" cy="639762"/>
          </a:xfrm>
          <a:prstGeom prst="rect">
            <a:avLst/>
          </a:prstGeom>
        </p:spPr>
        <p:txBody>
          <a:bodyPr vert="horz" lIns="91440" tIns="45720" rIns="91440" bIns="45720" rtlCol="0" anchor="ctr">
            <a:noAutofit/>
          </a:bodyPr>
          <a:lstStyle/>
          <a:p>
            <a:pPr lvl="0" algn="l"/>
            <a:r>
              <a:rPr lang="en-US"/>
              <a:t>Click to edit Master title style</a:t>
            </a:r>
          </a:p>
        </p:txBody>
      </p:sp>
      <p:sp>
        <p:nvSpPr>
          <p:cNvPr id="3" name="Text Placeholder 2"/>
          <p:cNvSpPr>
            <a:spLocks noGrp="1"/>
          </p:cNvSpPr>
          <p:nvPr>
            <p:ph type="body" idx="1"/>
          </p:nvPr>
        </p:nvSpPr>
        <p:spPr>
          <a:xfrm>
            <a:off x="508000" y="1391920"/>
            <a:ext cx="8178800" cy="4924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6521449"/>
            <a:ext cx="336553" cy="336552"/>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8" name="Straight Connector 7"/>
          <p:cNvCxnSpPr/>
          <p:nvPr/>
        </p:nvCxnSpPr>
        <p:spPr>
          <a:xfrm>
            <a:off x="0" y="6521448"/>
            <a:ext cx="9309100" cy="0"/>
          </a:xfrm>
          <a:prstGeom prst="line">
            <a:avLst/>
          </a:prstGeom>
          <a:ln w="19050" cmpd="sng">
            <a:solidFill>
              <a:srgbClr val="FFFFFF"/>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336553" y="-114300"/>
            <a:ext cx="0" cy="6972300"/>
          </a:xfrm>
          <a:prstGeom prst="line">
            <a:avLst/>
          </a:prstGeom>
          <a:ln w="19050" cmpd="sng">
            <a:solidFill>
              <a:schemeClr val="bg1"/>
            </a:solidFill>
          </a:ln>
        </p:spPr>
        <p:style>
          <a:lnRef idx="1">
            <a:schemeClr val="dk1"/>
          </a:lnRef>
          <a:fillRef idx="0">
            <a:schemeClr val="dk1"/>
          </a:fillRef>
          <a:effectRef idx="0">
            <a:schemeClr val="dk1"/>
          </a:effectRef>
          <a:fontRef idx="minor">
            <a:schemeClr val="tx1"/>
          </a:fontRef>
        </p:style>
      </p:cxnSp>
      <p:sp>
        <p:nvSpPr>
          <p:cNvPr id="10" name="Slide Number Placeholder 5"/>
          <p:cNvSpPr>
            <a:spLocks noGrp="1"/>
          </p:cNvSpPr>
          <p:nvPr>
            <p:ph type="sldNum" sz="quarter" idx="4"/>
          </p:nvPr>
        </p:nvSpPr>
        <p:spPr>
          <a:xfrm>
            <a:off x="384810" y="6567591"/>
            <a:ext cx="586740" cy="258659"/>
          </a:xfrm>
          <a:prstGeom prst="rect">
            <a:avLst/>
          </a:prstGeom>
        </p:spPr>
        <p:txBody>
          <a:bodyPr vert="horz" lIns="91440" tIns="45720" rIns="91440" bIns="45720" rtlCol="0" anchor="ctr"/>
          <a:lstStyle>
            <a:lvl1pPr algn="l">
              <a:defRPr sz="1000">
                <a:solidFill>
                  <a:schemeClr val="bg1"/>
                </a:solidFill>
              </a:defRPr>
            </a:lvl1pPr>
          </a:lstStyle>
          <a:p>
            <a:fld id="{75472711-4FCB-2141-A321-C0607E714264}" type="slidenum">
              <a:rPr lang="en-US" smtClean="0"/>
              <a:pPr/>
              <a:t>‹#›</a:t>
            </a:fld>
            <a:endParaRPr lang="en-US"/>
          </a:p>
        </p:txBody>
      </p:sp>
    </p:spTree>
    <p:extLst>
      <p:ext uri="{BB962C8B-B14F-4D97-AF65-F5344CB8AC3E}">
        <p14:creationId xmlns:p14="http://schemas.microsoft.com/office/powerpoint/2010/main" val="863006373"/>
      </p:ext>
    </p:extLst>
  </p:cSld>
  <p:clrMap bg1="lt1" tx1="dk1" bg2="lt2" tx2="dk2" accent1="accent1" accent2="accent2" accent3="accent3" accent4="accent4" accent5="accent5" accent6="accent6" hlink="hlink" folHlink="folHlink"/>
  <p:sldLayoutIdLst>
    <p:sldLayoutId id="2147493526" r:id="rId1"/>
    <p:sldLayoutId id="2147493528" r:id="rId2"/>
    <p:sldLayoutId id="2147493530" r:id="rId3"/>
    <p:sldLayoutId id="2147493531" r:id="rId4"/>
  </p:sldLayoutIdLst>
  <p:hf hdr="0" ftr="0" dt="0"/>
  <p:txStyles>
    <p:titleStyle>
      <a:lvl1pPr algn="ctr" defTabSz="457200" rtl="0" eaLnBrk="1" latinLnBrk="0" hangingPunct="1">
        <a:spcBef>
          <a:spcPct val="0"/>
        </a:spcBef>
        <a:buNone/>
        <a:defRPr lang="en-US" sz="3200" b="0" i="0" kern="1200">
          <a:solidFill>
            <a:srgbClr val="FFFFFF"/>
          </a:solidFill>
          <a:latin typeface="+mj-lt"/>
          <a:ea typeface="+mj-ea"/>
          <a:cs typeface="Myriad Pro Cond"/>
        </a:defRPr>
      </a:lvl1pPr>
    </p:titleStyle>
    <p:bodyStyle>
      <a:lvl1pPr marL="342900" indent="-342900" algn="l" defTabSz="457200" rtl="0" eaLnBrk="1" latinLnBrk="0" hangingPunct="1">
        <a:spcBef>
          <a:spcPct val="20000"/>
        </a:spcBef>
        <a:buClr>
          <a:schemeClr val="bg1"/>
        </a:buClr>
        <a:buFont typeface="Wingdings" charset="2"/>
        <a:buChar char="§"/>
        <a:defRPr lang="en-US" sz="2400" kern="1200" dirty="0" smtClean="0">
          <a:solidFill>
            <a:srgbClr val="FFFFFF"/>
          </a:solidFill>
          <a:latin typeface="+mn-lt"/>
          <a:ea typeface="+mn-ea"/>
          <a:cs typeface="+mn-cs"/>
        </a:defRPr>
      </a:lvl1pPr>
      <a:lvl2pPr marL="742950" indent="-285750" algn="l" defTabSz="457200" rtl="0" eaLnBrk="1" latinLnBrk="0" hangingPunct="1">
        <a:spcBef>
          <a:spcPct val="20000"/>
        </a:spcBef>
        <a:buClr>
          <a:schemeClr val="bg1"/>
        </a:buClr>
        <a:buFont typeface="Wingdings" charset="2"/>
        <a:buChar char="§"/>
        <a:defRPr lang="en-US" sz="2000" kern="1200" dirty="0" smtClean="0">
          <a:solidFill>
            <a:srgbClr val="FFFFFF"/>
          </a:solidFill>
          <a:latin typeface="+mn-lt"/>
          <a:ea typeface="+mn-ea"/>
          <a:cs typeface="+mn-cs"/>
        </a:defRPr>
      </a:lvl2pPr>
      <a:lvl3pPr marL="1143000" indent="-228600" algn="l" defTabSz="457200" rtl="0" eaLnBrk="1" latinLnBrk="0" hangingPunct="1">
        <a:spcBef>
          <a:spcPct val="20000"/>
        </a:spcBef>
        <a:buClr>
          <a:schemeClr val="bg1"/>
        </a:buClr>
        <a:buFont typeface="Wingdings" charset="2"/>
        <a:buChar char="§"/>
        <a:defRPr lang="en-US" sz="1800" kern="1200" dirty="0" smtClean="0">
          <a:solidFill>
            <a:srgbClr val="FFFFFF"/>
          </a:solidFill>
          <a:latin typeface="+mn-lt"/>
          <a:ea typeface="+mn-ea"/>
          <a:cs typeface="+mn-cs"/>
        </a:defRPr>
      </a:lvl3pPr>
      <a:lvl4pPr marL="1600200" indent="-228600" algn="l" defTabSz="457200" rtl="0" eaLnBrk="1" latinLnBrk="0" hangingPunct="1">
        <a:spcBef>
          <a:spcPct val="20000"/>
        </a:spcBef>
        <a:buClr>
          <a:schemeClr val="bg1"/>
        </a:buClr>
        <a:buFont typeface="Wingdings" charset="2"/>
        <a:buChar char="§"/>
        <a:defRPr lang="en-US" sz="1600" kern="1200" dirty="0" smtClean="0">
          <a:solidFill>
            <a:srgbClr val="FFFFFF"/>
          </a:solidFill>
          <a:latin typeface="+mn-lt"/>
          <a:ea typeface="+mn-ea"/>
          <a:cs typeface="+mn-cs"/>
        </a:defRPr>
      </a:lvl4pPr>
      <a:lvl5pPr marL="2057400" indent="-228600" algn="l" defTabSz="457200" rtl="0" eaLnBrk="1" latinLnBrk="0" hangingPunct="1">
        <a:spcBef>
          <a:spcPct val="20000"/>
        </a:spcBef>
        <a:buClr>
          <a:schemeClr val="bg1"/>
        </a:buClr>
        <a:buFont typeface="Wingdings" charset="2"/>
        <a:buChar char="§"/>
        <a:defRPr lang="en-US" sz="1600" i="1" kern="1200" dirty="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bBcsnbq-7Ic"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nap.edu/25332" TargetMode="External"/><Relationship Id="rId2" Type="http://schemas.openxmlformats.org/officeDocument/2006/relationships/hyperlink" Target="http://onlinepubs.trb.org/onlinepubs/nchrp/nchrp_rpt_896v1.pdf"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tfresource.org/Autonomous_vehicles:_Modeling_frameworks" TargetMode="External"/><Relationship Id="rId2" Type="http://schemas.openxmlformats.org/officeDocument/2006/relationships/hyperlink" Target="http://tfresource.org/Content_Charrette:_Autonomous_Vehicles" TargetMode="Externa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mailto:Eric.plapper@hdrinc.com" TargetMode="External"/><Relationship Id="rId2" Type="http://schemas.openxmlformats.org/officeDocument/2006/relationships/hyperlink" Target="mailto:Bostromnr@cdmsmith.com"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10475" y="3435350"/>
            <a:ext cx="1533525" cy="342900"/>
          </a:xfrm>
        </p:spPr>
        <p:txBody>
          <a:bodyPr/>
          <a:lstStyle/>
          <a:p>
            <a:r>
              <a:rPr lang="en-US"/>
              <a:t>March 15, 2019</a:t>
            </a:r>
          </a:p>
        </p:txBody>
      </p:sp>
      <p:sp>
        <p:nvSpPr>
          <p:cNvPr id="3" name="Title 2"/>
          <p:cNvSpPr>
            <a:spLocks noGrp="1"/>
          </p:cNvSpPr>
          <p:nvPr>
            <p:ph type="title"/>
          </p:nvPr>
        </p:nvSpPr>
        <p:spPr>
          <a:xfrm>
            <a:off x="222637" y="822961"/>
            <a:ext cx="7173844" cy="2249752"/>
          </a:xfrm>
        </p:spPr>
        <p:txBody>
          <a:bodyPr/>
          <a:lstStyle/>
          <a:p>
            <a:pPr algn="ctr"/>
            <a:r>
              <a:rPr lang="en-US"/>
              <a:t>CAV Microsimulation – Modeling the Latest Research</a:t>
            </a:r>
            <a:br>
              <a:rPr lang="en-US"/>
            </a:br>
            <a:endParaRPr lang="en-US"/>
          </a:p>
        </p:txBody>
      </p:sp>
      <p:sp>
        <p:nvSpPr>
          <p:cNvPr id="4" name="TextBox 3">
            <a:extLst>
              <a:ext uri="{FF2B5EF4-FFF2-40B4-BE49-F238E27FC236}">
                <a16:creationId xmlns:a16="http://schemas.microsoft.com/office/drawing/2014/main" id="{F2770BB1-BC99-4872-9EE9-6ABC7025735A}"/>
              </a:ext>
            </a:extLst>
          </p:cNvPr>
          <p:cNvSpPr txBox="1"/>
          <p:nvPr/>
        </p:nvSpPr>
        <p:spPr>
          <a:xfrm>
            <a:off x="7680960" y="2873829"/>
            <a:ext cx="1572354" cy="523220"/>
          </a:xfrm>
          <a:prstGeom prst="rect">
            <a:avLst/>
          </a:prstGeom>
          <a:noFill/>
        </p:spPr>
        <p:txBody>
          <a:bodyPr wrap="none" rtlCol="0" anchor="t">
            <a:spAutoFit/>
          </a:bodyPr>
          <a:lstStyle/>
          <a:p>
            <a:r>
              <a:rPr lang="en-US" sz="1400"/>
              <a:t>Rob Bostrom, CDM</a:t>
            </a:r>
          </a:p>
          <a:p>
            <a:r>
              <a:rPr lang="en-US" sz="1400"/>
              <a:t>Eric Plapper, HDR</a:t>
            </a:r>
            <a:endParaRPr lang="en-US" sz="1400">
              <a:cs typeface="Calibri"/>
            </a:endParaRPr>
          </a:p>
        </p:txBody>
      </p:sp>
    </p:spTree>
    <p:extLst>
      <p:ext uri="{BB962C8B-B14F-4D97-AF65-F5344CB8AC3E}">
        <p14:creationId xmlns:p14="http://schemas.microsoft.com/office/powerpoint/2010/main" val="336865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327F-D8EB-4887-96E0-2A17A97ED8D5}"/>
              </a:ext>
            </a:extLst>
          </p:cNvPr>
          <p:cNvSpPr>
            <a:spLocks noGrp="1"/>
          </p:cNvSpPr>
          <p:nvPr>
            <p:ph type="title"/>
          </p:nvPr>
        </p:nvSpPr>
        <p:spPr/>
        <p:txBody>
          <a:bodyPr/>
          <a:lstStyle/>
          <a:p>
            <a:r>
              <a:rPr lang="en-US"/>
              <a:t>CAV Terminology</a:t>
            </a:r>
          </a:p>
        </p:txBody>
      </p:sp>
      <p:sp>
        <p:nvSpPr>
          <p:cNvPr id="3" name="Content Placeholder 2">
            <a:extLst>
              <a:ext uri="{FF2B5EF4-FFF2-40B4-BE49-F238E27FC236}">
                <a16:creationId xmlns:a16="http://schemas.microsoft.com/office/drawing/2014/main" id="{550BEE10-7000-4154-9066-1B0B7726364D}"/>
              </a:ext>
            </a:extLst>
          </p:cNvPr>
          <p:cNvSpPr>
            <a:spLocks noGrp="1"/>
          </p:cNvSpPr>
          <p:nvPr>
            <p:ph sz="half" idx="1"/>
          </p:nvPr>
        </p:nvSpPr>
        <p:spPr/>
        <p:txBody>
          <a:bodyPr>
            <a:normAutofit/>
          </a:bodyPr>
          <a:lstStyle/>
          <a:p>
            <a:r>
              <a:rPr lang="en-US" i="1"/>
              <a:t>Connected Vehicles</a:t>
            </a:r>
            <a:r>
              <a:rPr lang="en-US"/>
              <a:t> - </a:t>
            </a:r>
            <a:r>
              <a:rPr lang="en-US" sz="1600"/>
              <a:t>wireless communication among vehicles (Vehicle-to-Vehicle or V2V) and/or between the vehicles and the roadway infrastructure (Vehicle-to-Infrastructure or V2I)</a:t>
            </a:r>
          </a:p>
          <a:p>
            <a:r>
              <a:rPr lang="en-US" i="1"/>
              <a:t>Automated Vehicles</a:t>
            </a:r>
            <a:r>
              <a:rPr lang="en-US"/>
              <a:t> - </a:t>
            </a:r>
            <a:r>
              <a:rPr lang="en-US" sz="1600"/>
              <a:t>vehicles with varying combinations of human and machine decision making and control</a:t>
            </a:r>
          </a:p>
          <a:p>
            <a:r>
              <a:rPr lang="en-US" i="1"/>
              <a:t>CAV</a:t>
            </a:r>
            <a:r>
              <a:rPr lang="en-US"/>
              <a:t> - </a:t>
            </a:r>
            <a:r>
              <a:rPr lang="en-US" sz="1600"/>
              <a:t>V2V and V2I vehicles with automated functions</a:t>
            </a:r>
          </a:p>
        </p:txBody>
      </p:sp>
      <p:sp>
        <p:nvSpPr>
          <p:cNvPr id="5" name="Content Placeholder 4">
            <a:extLst>
              <a:ext uri="{FF2B5EF4-FFF2-40B4-BE49-F238E27FC236}">
                <a16:creationId xmlns:a16="http://schemas.microsoft.com/office/drawing/2014/main" id="{E1351843-1D11-472E-9ABE-7C07C16600CE}"/>
              </a:ext>
            </a:extLst>
          </p:cNvPr>
          <p:cNvSpPr>
            <a:spLocks noGrp="1"/>
          </p:cNvSpPr>
          <p:nvPr>
            <p:ph sz="half" idx="2"/>
          </p:nvPr>
        </p:nvSpPr>
        <p:spPr/>
        <p:txBody>
          <a:bodyPr/>
          <a:lstStyle/>
          <a:p>
            <a:r>
              <a:rPr lang="en-US" i="1"/>
              <a:t>Technological evolution</a:t>
            </a:r>
            <a:r>
              <a:rPr lang="en-US"/>
              <a:t> – </a:t>
            </a:r>
            <a:r>
              <a:rPr lang="en-US" sz="1600"/>
              <a:t>Collision avoidance, cooperative adaptive cruise control, lane detection, dynamic route guidance, on-board ranging, mapping, traffic jam warning</a:t>
            </a:r>
          </a:p>
          <a:p>
            <a:r>
              <a:rPr lang="en-US" i="1"/>
              <a:t>SAE levels of automation</a:t>
            </a:r>
            <a:r>
              <a:rPr lang="en-US"/>
              <a:t> – </a:t>
            </a:r>
            <a:r>
              <a:rPr lang="en-US" sz="1600"/>
              <a:t>driver assist features available today through semi-automated, then driverless vehicles</a:t>
            </a:r>
          </a:p>
          <a:p>
            <a:endParaRPr lang="en-US"/>
          </a:p>
        </p:txBody>
      </p:sp>
      <p:sp>
        <p:nvSpPr>
          <p:cNvPr id="4" name="Slide Number Placeholder 3">
            <a:extLst>
              <a:ext uri="{FF2B5EF4-FFF2-40B4-BE49-F238E27FC236}">
                <a16:creationId xmlns:a16="http://schemas.microsoft.com/office/drawing/2014/main" id="{9B130FB5-5BF7-4B96-AB36-D23E2536741E}"/>
              </a:ext>
            </a:extLst>
          </p:cNvPr>
          <p:cNvSpPr>
            <a:spLocks noGrp="1"/>
          </p:cNvSpPr>
          <p:nvPr>
            <p:ph type="sldNum" sz="quarter" idx="4"/>
          </p:nvPr>
        </p:nvSpPr>
        <p:spPr/>
        <p:txBody>
          <a:bodyPr/>
          <a:lstStyle/>
          <a:p>
            <a:fld id="{75472711-4FCB-2141-A321-C0607E714264}" type="slidenum">
              <a:rPr lang="en-US" smtClean="0"/>
              <a:pPr/>
              <a:t>10</a:t>
            </a:fld>
            <a:endParaRPr lang="en-US"/>
          </a:p>
        </p:txBody>
      </p:sp>
    </p:spTree>
    <p:extLst>
      <p:ext uri="{BB962C8B-B14F-4D97-AF65-F5344CB8AC3E}">
        <p14:creationId xmlns:p14="http://schemas.microsoft.com/office/powerpoint/2010/main" val="272063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CV Technology</a:t>
            </a:r>
          </a:p>
        </p:txBody>
      </p:sp>
      <p:sp>
        <p:nvSpPr>
          <p:cNvPr id="5" name="Slide Number Placeholder 4"/>
          <p:cNvSpPr>
            <a:spLocks noGrp="1"/>
          </p:cNvSpPr>
          <p:nvPr>
            <p:ph type="sldNum" sz="quarter" idx="4"/>
          </p:nvPr>
        </p:nvSpPr>
        <p:spPr/>
        <p:txBody>
          <a:bodyPr/>
          <a:lstStyle/>
          <a:p>
            <a:fld id="{75472711-4FCB-2141-A321-C0607E714264}" type="slidenum">
              <a:rPr lang="en-US" smtClean="0"/>
              <a:pPr/>
              <a:t>11</a:t>
            </a:fld>
            <a:endParaRPr lang="en-US"/>
          </a:p>
        </p:txBody>
      </p:sp>
      <p:pic>
        <p:nvPicPr>
          <p:cNvPr id="6" name="Content Placeholder 5"/>
          <p:cNvPicPr>
            <a:picLocks noChangeAspect="1"/>
          </p:cNvPicPr>
          <p:nvPr/>
        </p:nvPicPr>
        <p:blipFill>
          <a:blip r:embed="rId2"/>
          <a:stretch>
            <a:fillRect/>
          </a:stretch>
        </p:blipFill>
        <p:spPr>
          <a:xfrm>
            <a:off x="589595" y="1338446"/>
            <a:ext cx="7869942" cy="5043719"/>
          </a:xfrm>
          <a:prstGeom prst="rect">
            <a:avLst/>
          </a:prstGeom>
        </p:spPr>
      </p:pic>
    </p:spTree>
    <p:extLst>
      <p:ext uri="{BB962C8B-B14F-4D97-AF65-F5344CB8AC3E}">
        <p14:creationId xmlns:p14="http://schemas.microsoft.com/office/powerpoint/2010/main" val="364031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 Technology</a:t>
            </a:r>
          </a:p>
        </p:txBody>
      </p:sp>
      <p:sp>
        <p:nvSpPr>
          <p:cNvPr id="5" name="Slide Number Placeholder 4"/>
          <p:cNvSpPr>
            <a:spLocks noGrp="1"/>
          </p:cNvSpPr>
          <p:nvPr>
            <p:ph type="sldNum" sz="quarter" idx="4"/>
          </p:nvPr>
        </p:nvSpPr>
        <p:spPr/>
        <p:txBody>
          <a:bodyPr/>
          <a:lstStyle/>
          <a:p>
            <a:fld id="{75472711-4FCB-2141-A321-C0607E714264}" type="slidenum">
              <a:rPr lang="en-US" smtClean="0"/>
              <a:pPr/>
              <a:t>12</a:t>
            </a:fld>
            <a:endParaRPr lang="en-US"/>
          </a:p>
        </p:txBody>
      </p:sp>
      <p:pic>
        <p:nvPicPr>
          <p:cNvPr id="6" name="Picture 5"/>
          <p:cNvPicPr/>
          <p:nvPr/>
        </p:nvPicPr>
        <p:blipFill>
          <a:blip r:embed="rId2" cstate="print">
            <a:extLst>
              <a:ext uri="{28A0092B-C50C-407E-A947-70E740481C1C}">
                <a14:useLocalDpi xmlns:a14="http://schemas.microsoft.com/office/drawing/2010/main"/>
              </a:ext>
            </a:extLst>
          </a:blip>
          <a:stretch>
            <a:fillRect/>
          </a:stretch>
        </p:blipFill>
        <p:spPr bwMode="auto">
          <a:xfrm>
            <a:off x="508000" y="1594536"/>
            <a:ext cx="8231430" cy="43103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93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EAE62D-3031-47C1-B946-529E798B626E}"/>
              </a:ext>
            </a:extLst>
          </p:cNvPr>
          <p:cNvSpPr>
            <a:spLocks noGrp="1"/>
          </p:cNvSpPr>
          <p:nvPr>
            <p:ph type="title"/>
          </p:nvPr>
        </p:nvSpPr>
        <p:spPr/>
        <p:txBody>
          <a:bodyPr/>
          <a:lstStyle/>
          <a:p>
            <a:r>
              <a:rPr lang="en-US" b="1"/>
              <a:t>Levels of Automation</a:t>
            </a:r>
          </a:p>
        </p:txBody>
      </p:sp>
      <p:sp>
        <p:nvSpPr>
          <p:cNvPr id="4" name="Slide Number Placeholder 3">
            <a:extLst>
              <a:ext uri="{FF2B5EF4-FFF2-40B4-BE49-F238E27FC236}">
                <a16:creationId xmlns:a16="http://schemas.microsoft.com/office/drawing/2014/main" id="{049A23D3-5CE3-44C7-99D1-E2E8799E0933}"/>
              </a:ext>
            </a:extLst>
          </p:cNvPr>
          <p:cNvSpPr>
            <a:spLocks noGrp="1"/>
          </p:cNvSpPr>
          <p:nvPr>
            <p:ph type="sldNum" sz="quarter" idx="4"/>
          </p:nvPr>
        </p:nvSpPr>
        <p:spPr/>
        <p:txBody>
          <a:bodyPr/>
          <a:lstStyle/>
          <a:p>
            <a:fld id="{75472711-4FCB-2141-A321-C0607E714264}" type="slidenum">
              <a:rPr lang="en-US" smtClean="0"/>
              <a:pPr/>
              <a:t>13</a:t>
            </a:fld>
            <a:endParaRPr lang="en-US"/>
          </a:p>
        </p:txBody>
      </p:sp>
      <p:pic>
        <p:nvPicPr>
          <p:cNvPr id="6" name="Picture 5" descr="A close up of a green screen&#10;&#10;Description generated with high confidence">
            <a:extLst>
              <a:ext uri="{FF2B5EF4-FFF2-40B4-BE49-F238E27FC236}">
                <a16:creationId xmlns:a16="http://schemas.microsoft.com/office/drawing/2014/main" id="{38C4A49D-8D7D-4A92-93E5-647611C119E7}"/>
              </a:ext>
            </a:extLst>
          </p:cNvPr>
          <p:cNvPicPr/>
          <p:nvPr/>
        </p:nvPicPr>
        <p:blipFill>
          <a:blip r:embed="rId2">
            <a:extLst>
              <a:ext uri="{28A0092B-C50C-407E-A947-70E740481C1C}">
                <a14:useLocalDpi xmlns:a14="http://schemas.microsoft.com/office/drawing/2010/main" val="0"/>
              </a:ext>
            </a:extLst>
          </a:blip>
          <a:stretch>
            <a:fillRect/>
          </a:stretch>
        </p:blipFill>
        <p:spPr>
          <a:xfrm>
            <a:off x="1325880" y="1347045"/>
            <a:ext cx="6492240" cy="4825365"/>
          </a:xfrm>
          <a:prstGeom prst="rect">
            <a:avLst/>
          </a:prstGeom>
        </p:spPr>
      </p:pic>
    </p:spTree>
    <p:extLst>
      <p:ext uri="{BB962C8B-B14F-4D97-AF65-F5344CB8AC3E}">
        <p14:creationId xmlns:p14="http://schemas.microsoft.com/office/powerpoint/2010/main" val="290594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Capabilities</a:t>
            </a:r>
          </a:p>
        </p:txBody>
      </p:sp>
      <p:sp>
        <p:nvSpPr>
          <p:cNvPr id="3" name="Slide Number Placeholder 2"/>
          <p:cNvSpPr>
            <a:spLocks noGrp="1"/>
          </p:cNvSpPr>
          <p:nvPr>
            <p:ph type="sldNum" sz="quarter" idx="4"/>
          </p:nvPr>
        </p:nvSpPr>
        <p:spPr/>
        <p:txBody>
          <a:bodyPr/>
          <a:lstStyle/>
          <a:p>
            <a:fld id="{75472711-4FCB-2141-A321-C0607E714264}" type="slidenum">
              <a:rPr lang="en-US" smtClean="0"/>
              <a:pPr/>
              <a:t>14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133071398"/>
              </p:ext>
            </p:extLst>
          </p:nvPr>
        </p:nvGraphicFramePr>
        <p:xfrm>
          <a:off x="939800" y="2539665"/>
          <a:ext cx="7315200" cy="2291080"/>
        </p:xfrm>
        <a:graphic>
          <a:graphicData uri="http://schemas.openxmlformats.org/drawingml/2006/table">
            <a:tbl>
              <a:tblPr firstRow="1" bandRow="1">
                <a:tableStyleId>{69012ECD-51FC-41F1-AA8D-1B2483CD663E}</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370840">
                <a:tc>
                  <a:txBody>
                    <a:bodyPr/>
                    <a:lstStyle>
                      <a:lvl1pPr marL="0" algn="l" defTabSz="457200" rtl="0" eaLnBrk="1" latinLnBrk="0" hangingPunct="1">
                        <a:defRPr sz="1800" b="1" kern="1200">
                          <a:solidFill>
                            <a:schemeClr val="lt1"/>
                          </a:solidFill>
                          <a:latin typeface="Arial Narrow"/>
                        </a:defRPr>
                      </a:lvl1pPr>
                      <a:lvl2pPr marL="457200" algn="l" defTabSz="457200" rtl="0" eaLnBrk="1" latinLnBrk="0" hangingPunct="1">
                        <a:defRPr sz="1800" b="1" kern="1200">
                          <a:solidFill>
                            <a:schemeClr val="lt1"/>
                          </a:solidFill>
                          <a:latin typeface="Arial Narrow"/>
                        </a:defRPr>
                      </a:lvl2pPr>
                      <a:lvl3pPr marL="914400" algn="l" defTabSz="457200" rtl="0" eaLnBrk="1" latinLnBrk="0" hangingPunct="1">
                        <a:defRPr sz="1800" b="1" kern="1200">
                          <a:solidFill>
                            <a:schemeClr val="lt1"/>
                          </a:solidFill>
                          <a:latin typeface="Arial Narrow"/>
                        </a:defRPr>
                      </a:lvl3pPr>
                      <a:lvl4pPr marL="1371600" algn="l" defTabSz="457200" rtl="0" eaLnBrk="1" latinLnBrk="0" hangingPunct="1">
                        <a:defRPr sz="1800" b="1" kern="1200">
                          <a:solidFill>
                            <a:schemeClr val="lt1"/>
                          </a:solidFill>
                          <a:latin typeface="Arial Narrow"/>
                        </a:defRPr>
                      </a:lvl4pPr>
                      <a:lvl5pPr marL="1828800" algn="l" defTabSz="457200" rtl="0" eaLnBrk="1" latinLnBrk="0" hangingPunct="1">
                        <a:defRPr sz="1800" b="1" kern="1200">
                          <a:solidFill>
                            <a:schemeClr val="lt1"/>
                          </a:solidFill>
                          <a:latin typeface="Arial Narrow"/>
                        </a:defRPr>
                      </a:lvl5pPr>
                      <a:lvl6pPr marL="2286000" algn="l" defTabSz="457200" rtl="0" eaLnBrk="1" latinLnBrk="0" hangingPunct="1">
                        <a:defRPr sz="1800" b="1" kern="1200">
                          <a:solidFill>
                            <a:schemeClr val="lt1"/>
                          </a:solidFill>
                          <a:latin typeface="Arial Narrow"/>
                        </a:defRPr>
                      </a:lvl6pPr>
                      <a:lvl7pPr marL="2743200" algn="l" defTabSz="457200" rtl="0" eaLnBrk="1" latinLnBrk="0" hangingPunct="1">
                        <a:defRPr sz="1800" b="1" kern="1200">
                          <a:solidFill>
                            <a:schemeClr val="lt1"/>
                          </a:solidFill>
                          <a:latin typeface="Arial Narrow"/>
                        </a:defRPr>
                      </a:lvl7pPr>
                      <a:lvl8pPr marL="3200400" algn="l" defTabSz="457200" rtl="0" eaLnBrk="1" latinLnBrk="0" hangingPunct="1">
                        <a:defRPr sz="1800" b="1" kern="1200">
                          <a:solidFill>
                            <a:schemeClr val="lt1"/>
                          </a:solidFill>
                          <a:latin typeface="Arial Narrow"/>
                        </a:defRPr>
                      </a:lvl8pPr>
                      <a:lvl9pPr marL="3657600" algn="l" defTabSz="457200" rtl="0" eaLnBrk="1" latinLnBrk="0" hangingPunct="1">
                        <a:defRPr sz="1800" b="1" kern="1200">
                          <a:solidFill>
                            <a:schemeClr val="lt1"/>
                          </a:solidFill>
                          <a:latin typeface="Arial Narrow"/>
                        </a:defRPr>
                      </a:lvl9pPr>
                    </a:lstStyle>
                    <a:p>
                      <a:pPr algn="ctr"/>
                      <a:r>
                        <a:rPr lang="en-US"/>
                        <a:t>Autonomous Vehicle Capabilities</a:t>
                      </a:r>
                    </a:p>
                  </a:txBody>
                  <a:tcPr/>
                </a:tc>
                <a:tc>
                  <a:txBody>
                    <a:bodyPr/>
                    <a:lstStyle>
                      <a:lvl1pPr marL="0" algn="l" defTabSz="457200" rtl="0" eaLnBrk="1" latinLnBrk="0" hangingPunct="1">
                        <a:defRPr sz="1800" b="1" kern="1200">
                          <a:solidFill>
                            <a:schemeClr val="lt1"/>
                          </a:solidFill>
                          <a:latin typeface="Arial Narrow"/>
                        </a:defRPr>
                      </a:lvl1pPr>
                      <a:lvl2pPr marL="457200" algn="l" defTabSz="457200" rtl="0" eaLnBrk="1" latinLnBrk="0" hangingPunct="1">
                        <a:defRPr sz="1800" b="1" kern="1200">
                          <a:solidFill>
                            <a:schemeClr val="lt1"/>
                          </a:solidFill>
                          <a:latin typeface="Arial Narrow"/>
                        </a:defRPr>
                      </a:lvl2pPr>
                      <a:lvl3pPr marL="914400" algn="l" defTabSz="457200" rtl="0" eaLnBrk="1" latinLnBrk="0" hangingPunct="1">
                        <a:defRPr sz="1800" b="1" kern="1200">
                          <a:solidFill>
                            <a:schemeClr val="lt1"/>
                          </a:solidFill>
                          <a:latin typeface="Arial Narrow"/>
                        </a:defRPr>
                      </a:lvl3pPr>
                      <a:lvl4pPr marL="1371600" algn="l" defTabSz="457200" rtl="0" eaLnBrk="1" latinLnBrk="0" hangingPunct="1">
                        <a:defRPr sz="1800" b="1" kern="1200">
                          <a:solidFill>
                            <a:schemeClr val="lt1"/>
                          </a:solidFill>
                          <a:latin typeface="Arial Narrow"/>
                        </a:defRPr>
                      </a:lvl4pPr>
                      <a:lvl5pPr marL="1828800" algn="l" defTabSz="457200" rtl="0" eaLnBrk="1" latinLnBrk="0" hangingPunct="1">
                        <a:defRPr sz="1800" b="1" kern="1200">
                          <a:solidFill>
                            <a:schemeClr val="lt1"/>
                          </a:solidFill>
                          <a:latin typeface="Arial Narrow"/>
                        </a:defRPr>
                      </a:lvl5pPr>
                      <a:lvl6pPr marL="2286000" algn="l" defTabSz="457200" rtl="0" eaLnBrk="1" latinLnBrk="0" hangingPunct="1">
                        <a:defRPr sz="1800" b="1" kern="1200">
                          <a:solidFill>
                            <a:schemeClr val="lt1"/>
                          </a:solidFill>
                          <a:latin typeface="Arial Narrow"/>
                        </a:defRPr>
                      </a:lvl6pPr>
                      <a:lvl7pPr marL="2743200" algn="l" defTabSz="457200" rtl="0" eaLnBrk="1" latinLnBrk="0" hangingPunct="1">
                        <a:defRPr sz="1800" b="1" kern="1200">
                          <a:solidFill>
                            <a:schemeClr val="lt1"/>
                          </a:solidFill>
                          <a:latin typeface="Arial Narrow"/>
                        </a:defRPr>
                      </a:lvl7pPr>
                      <a:lvl8pPr marL="3200400" algn="l" defTabSz="457200" rtl="0" eaLnBrk="1" latinLnBrk="0" hangingPunct="1">
                        <a:defRPr sz="1800" b="1" kern="1200">
                          <a:solidFill>
                            <a:schemeClr val="lt1"/>
                          </a:solidFill>
                          <a:latin typeface="Arial Narrow"/>
                        </a:defRPr>
                      </a:lvl8pPr>
                      <a:lvl9pPr marL="3657600" algn="l" defTabSz="457200" rtl="0" eaLnBrk="1" latinLnBrk="0" hangingPunct="1">
                        <a:defRPr sz="1800" b="1" kern="1200">
                          <a:solidFill>
                            <a:schemeClr val="lt1"/>
                          </a:solidFill>
                          <a:latin typeface="Arial Narrow"/>
                        </a:defRPr>
                      </a:lvl9pPr>
                    </a:lstStyle>
                    <a:p>
                      <a:pPr algn="ctr"/>
                      <a:r>
                        <a:rPr lang="en-US"/>
                        <a:t>Connected Vehicle Capabilities</a:t>
                      </a:r>
                    </a:p>
                  </a:txBody>
                  <a:tcPr/>
                </a:tc>
                <a:tc>
                  <a:txBody>
                    <a:bodyPr/>
                    <a:lstStyle>
                      <a:lvl1pPr marL="0" algn="l" defTabSz="457200" rtl="0" eaLnBrk="1" latinLnBrk="0" hangingPunct="1">
                        <a:defRPr sz="1800" b="1" kern="1200">
                          <a:solidFill>
                            <a:schemeClr val="lt1"/>
                          </a:solidFill>
                          <a:latin typeface="Arial Narrow"/>
                        </a:defRPr>
                      </a:lvl1pPr>
                      <a:lvl2pPr marL="457200" algn="l" defTabSz="457200" rtl="0" eaLnBrk="1" latinLnBrk="0" hangingPunct="1">
                        <a:defRPr sz="1800" b="1" kern="1200">
                          <a:solidFill>
                            <a:schemeClr val="lt1"/>
                          </a:solidFill>
                          <a:latin typeface="Arial Narrow"/>
                        </a:defRPr>
                      </a:lvl2pPr>
                      <a:lvl3pPr marL="914400" algn="l" defTabSz="457200" rtl="0" eaLnBrk="1" latinLnBrk="0" hangingPunct="1">
                        <a:defRPr sz="1800" b="1" kern="1200">
                          <a:solidFill>
                            <a:schemeClr val="lt1"/>
                          </a:solidFill>
                          <a:latin typeface="Arial Narrow"/>
                        </a:defRPr>
                      </a:lvl3pPr>
                      <a:lvl4pPr marL="1371600" algn="l" defTabSz="457200" rtl="0" eaLnBrk="1" latinLnBrk="0" hangingPunct="1">
                        <a:defRPr sz="1800" b="1" kern="1200">
                          <a:solidFill>
                            <a:schemeClr val="lt1"/>
                          </a:solidFill>
                          <a:latin typeface="Arial Narrow"/>
                        </a:defRPr>
                      </a:lvl4pPr>
                      <a:lvl5pPr marL="1828800" algn="l" defTabSz="457200" rtl="0" eaLnBrk="1" latinLnBrk="0" hangingPunct="1">
                        <a:defRPr sz="1800" b="1" kern="1200">
                          <a:solidFill>
                            <a:schemeClr val="lt1"/>
                          </a:solidFill>
                          <a:latin typeface="Arial Narrow"/>
                        </a:defRPr>
                      </a:lvl5pPr>
                      <a:lvl6pPr marL="2286000" algn="l" defTabSz="457200" rtl="0" eaLnBrk="1" latinLnBrk="0" hangingPunct="1">
                        <a:defRPr sz="1800" b="1" kern="1200">
                          <a:solidFill>
                            <a:schemeClr val="lt1"/>
                          </a:solidFill>
                          <a:latin typeface="Arial Narrow"/>
                        </a:defRPr>
                      </a:lvl6pPr>
                      <a:lvl7pPr marL="2743200" algn="l" defTabSz="457200" rtl="0" eaLnBrk="1" latinLnBrk="0" hangingPunct="1">
                        <a:defRPr sz="1800" b="1" kern="1200">
                          <a:solidFill>
                            <a:schemeClr val="lt1"/>
                          </a:solidFill>
                          <a:latin typeface="Arial Narrow"/>
                        </a:defRPr>
                      </a:lvl7pPr>
                      <a:lvl8pPr marL="3200400" algn="l" defTabSz="457200" rtl="0" eaLnBrk="1" latinLnBrk="0" hangingPunct="1">
                        <a:defRPr sz="1800" b="1" kern="1200">
                          <a:solidFill>
                            <a:schemeClr val="lt1"/>
                          </a:solidFill>
                          <a:latin typeface="Arial Narrow"/>
                        </a:defRPr>
                      </a:lvl8pPr>
                      <a:lvl9pPr marL="3657600" algn="l" defTabSz="457200" rtl="0" eaLnBrk="1" latinLnBrk="0" hangingPunct="1">
                        <a:defRPr sz="1800" b="1" kern="1200">
                          <a:solidFill>
                            <a:schemeClr val="lt1"/>
                          </a:solidFill>
                          <a:latin typeface="Arial Narrow"/>
                        </a:defRPr>
                      </a:lvl9pPr>
                    </a:lstStyle>
                    <a:p>
                      <a:pPr algn="ctr"/>
                      <a:r>
                        <a:rPr lang="en-US"/>
                        <a:t>Combined</a:t>
                      </a:r>
                      <a:r>
                        <a:rPr lang="en-US" baseline="0"/>
                        <a:t> Capabilities</a:t>
                      </a:r>
                      <a:endParaRPr lang="en-US"/>
                    </a:p>
                  </a:txBody>
                  <a:tcPr/>
                </a:tc>
                <a:extLst>
                  <a:ext uri="{0D108BD9-81ED-4DB2-BD59-A6C34878D82A}">
                    <a16:rowId xmlns:a16="http://schemas.microsoft.com/office/drawing/2014/main" val="10000"/>
                  </a:ext>
                </a:extLst>
              </a:tr>
              <a:tr h="370840">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Advanced Lane</a:t>
                      </a:r>
                      <a:r>
                        <a:rPr lang="en-US" baseline="0"/>
                        <a:t> Detection</a:t>
                      </a:r>
                      <a:endParaRPr lang="en-US"/>
                    </a:p>
                  </a:txBody>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Dynamic Route Guidance</a:t>
                      </a:r>
                    </a:p>
                  </a:txBody>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r>
                        <a:rPr lang="en-US"/>
                        <a:t>Modular Lanes</a:t>
                      </a:r>
                    </a:p>
                  </a:txBody>
                  <a:tcPr/>
                </a:tc>
                <a:extLst>
                  <a:ext uri="{0D108BD9-81ED-4DB2-BD59-A6C34878D82A}">
                    <a16:rowId xmlns:a16="http://schemas.microsoft.com/office/drawing/2014/main" val="10001"/>
                  </a:ext>
                </a:extLst>
              </a:tr>
              <a:tr h="370840">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r>
                        <a:rPr lang="en-US"/>
                        <a:t>Adaptive Cruise</a:t>
                      </a:r>
                      <a:r>
                        <a:rPr lang="en-US" baseline="0"/>
                        <a:t> Control with Steering Assist</a:t>
                      </a:r>
                      <a:endParaRPr lang="en-US"/>
                    </a:p>
                  </a:txBody>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V2V</a:t>
                      </a:r>
                      <a:r>
                        <a:rPr lang="en-US" baseline="0"/>
                        <a:t> Basic Safety Messages</a:t>
                      </a:r>
                      <a:endParaRPr lang="en-US"/>
                    </a:p>
                  </a:txBody>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r>
                        <a:rPr lang="en-US"/>
                        <a:t>Cooperative Adaptive Cruise Control</a:t>
                      </a:r>
                    </a:p>
                  </a:txBody>
                  <a:tcPr/>
                </a:tc>
                <a:extLst>
                  <a:ext uri="{0D108BD9-81ED-4DB2-BD59-A6C34878D82A}">
                    <a16:rowId xmlns:a16="http://schemas.microsoft.com/office/drawing/2014/main" val="10002"/>
                  </a:ext>
                </a:extLst>
              </a:tr>
              <a:tr h="370840">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r>
                        <a:rPr lang="en-US"/>
                        <a:t>Automated Emergency Braking</a:t>
                      </a:r>
                    </a:p>
                  </a:txBody>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Queue Warning</a:t>
                      </a:r>
                    </a:p>
                    <a:p>
                      <a:endParaRPr lang="en-US"/>
                    </a:p>
                  </a:txBody>
                  <a:tcPr/>
                </a:tc>
                <a:tc>
                  <a:txBody>
                    <a:bodyPr/>
                    <a:lstStyle>
                      <a:lvl1pPr marL="0" algn="l" defTabSz="457200" rtl="0" eaLnBrk="1" latinLnBrk="0" hangingPunct="1">
                        <a:defRPr sz="1800" kern="1200">
                          <a:solidFill>
                            <a:schemeClr val="dk1"/>
                          </a:solidFill>
                          <a:latin typeface="Arial Narrow"/>
                        </a:defRPr>
                      </a:lvl1pPr>
                      <a:lvl2pPr marL="457200" algn="l" defTabSz="457200" rtl="0" eaLnBrk="1" latinLnBrk="0" hangingPunct="1">
                        <a:defRPr sz="1800" kern="1200">
                          <a:solidFill>
                            <a:schemeClr val="dk1"/>
                          </a:solidFill>
                          <a:latin typeface="Arial Narrow"/>
                        </a:defRPr>
                      </a:lvl2pPr>
                      <a:lvl3pPr marL="914400" algn="l" defTabSz="457200" rtl="0" eaLnBrk="1" latinLnBrk="0" hangingPunct="1">
                        <a:defRPr sz="1800" kern="1200">
                          <a:solidFill>
                            <a:schemeClr val="dk1"/>
                          </a:solidFill>
                          <a:latin typeface="Arial Narrow"/>
                        </a:defRPr>
                      </a:lvl3pPr>
                      <a:lvl4pPr marL="1371600" algn="l" defTabSz="457200" rtl="0" eaLnBrk="1" latinLnBrk="0" hangingPunct="1">
                        <a:defRPr sz="1800" kern="1200">
                          <a:solidFill>
                            <a:schemeClr val="dk1"/>
                          </a:solidFill>
                          <a:latin typeface="Arial Narrow"/>
                        </a:defRPr>
                      </a:lvl4pPr>
                      <a:lvl5pPr marL="1828800" algn="l" defTabSz="457200" rtl="0" eaLnBrk="1" latinLnBrk="0" hangingPunct="1">
                        <a:defRPr sz="1800" kern="1200">
                          <a:solidFill>
                            <a:schemeClr val="dk1"/>
                          </a:solidFill>
                          <a:latin typeface="Arial Narrow"/>
                        </a:defRPr>
                      </a:lvl5pPr>
                      <a:lvl6pPr marL="2286000" algn="l" defTabSz="457200" rtl="0" eaLnBrk="1" latinLnBrk="0" hangingPunct="1">
                        <a:defRPr sz="1800" kern="1200">
                          <a:solidFill>
                            <a:schemeClr val="dk1"/>
                          </a:solidFill>
                          <a:latin typeface="Arial Narrow"/>
                        </a:defRPr>
                      </a:lvl6pPr>
                      <a:lvl7pPr marL="2743200" algn="l" defTabSz="457200" rtl="0" eaLnBrk="1" latinLnBrk="0" hangingPunct="1">
                        <a:defRPr sz="1800" kern="1200">
                          <a:solidFill>
                            <a:schemeClr val="dk1"/>
                          </a:solidFill>
                          <a:latin typeface="Arial Narrow"/>
                        </a:defRPr>
                      </a:lvl7pPr>
                      <a:lvl8pPr marL="3200400" algn="l" defTabSz="457200" rtl="0" eaLnBrk="1" latinLnBrk="0" hangingPunct="1">
                        <a:defRPr sz="1800" kern="1200">
                          <a:solidFill>
                            <a:schemeClr val="dk1"/>
                          </a:solidFill>
                          <a:latin typeface="Arial Narrow"/>
                        </a:defRPr>
                      </a:lvl8pPr>
                      <a:lvl9pPr marL="3657600" algn="l" defTabSz="457200" rtl="0" eaLnBrk="1" latinLnBrk="0" hangingPunct="1">
                        <a:defRPr sz="1800" kern="1200">
                          <a:solidFill>
                            <a:schemeClr val="dk1"/>
                          </a:solidFill>
                          <a:latin typeface="Arial Narrow"/>
                        </a:defRPr>
                      </a:lvl9pPr>
                    </a:lstStyle>
                    <a:p>
                      <a:r>
                        <a:rPr lang="en-US"/>
                        <a:t>Speed Harmonization</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305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35F5-28E3-4033-8826-847F1A72EBFF}"/>
              </a:ext>
            </a:extLst>
          </p:cNvPr>
          <p:cNvSpPr>
            <a:spLocks noGrp="1"/>
          </p:cNvSpPr>
          <p:nvPr>
            <p:ph type="title"/>
          </p:nvPr>
        </p:nvSpPr>
        <p:spPr/>
        <p:txBody>
          <a:bodyPr/>
          <a:lstStyle/>
          <a:p>
            <a:r>
              <a:rPr lang="en-US" b="1"/>
              <a:t>A Future with CAVs</a:t>
            </a:r>
          </a:p>
        </p:txBody>
      </p:sp>
      <p:sp>
        <p:nvSpPr>
          <p:cNvPr id="4" name="Content Placeholder 3">
            <a:extLst>
              <a:ext uri="{FF2B5EF4-FFF2-40B4-BE49-F238E27FC236}">
                <a16:creationId xmlns:a16="http://schemas.microsoft.com/office/drawing/2014/main" id="{9CBCE9A4-3258-4DF3-95F2-3365E5183277}"/>
              </a:ext>
            </a:extLst>
          </p:cNvPr>
          <p:cNvSpPr>
            <a:spLocks noGrp="1"/>
          </p:cNvSpPr>
          <p:nvPr>
            <p:ph idx="1"/>
          </p:nvPr>
        </p:nvSpPr>
        <p:spPr/>
        <p:txBody>
          <a:bodyPr/>
          <a:lstStyle/>
          <a:p>
            <a:r>
              <a:rPr lang="en-US" dirty="0"/>
              <a:t>CAVs have the potential to be disruptive and transformational.  </a:t>
            </a:r>
          </a:p>
          <a:p>
            <a:r>
              <a:rPr lang="en-US" dirty="0"/>
              <a:t>When will it all happen?</a:t>
            </a:r>
          </a:p>
          <a:p>
            <a:r>
              <a:rPr lang="en-US" dirty="0"/>
              <a:t>What will the impacts be?</a:t>
            </a:r>
          </a:p>
          <a:p>
            <a:r>
              <a:rPr lang="en-US" dirty="0"/>
              <a:t>How will driverless cars change the way we travel?</a:t>
            </a:r>
          </a:p>
          <a:p>
            <a:endParaRPr lang="en-US" dirty="0"/>
          </a:p>
          <a:p>
            <a:r>
              <a:rPr lang="en-US" dirty="0"/>
              <a:t>CDM Smith’s Ed Regan speculates</a:t>
            </a:r>
          </a:p>
          <a:p>
            <a:endParaRPr lang="en-US" dirty="0"/>
          </a:p>
          <a:p>
            <a:r>
              <a:rPr lang="en-US" dirty="0">
                <a:hlinkClick r:id="rId2"/>
              </a:rPr>
              <a:t>https://www.youtube.com/watch?v=bBcsnbq-7Ic</a:t>
            </a:r>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1811F678-4AC3-4223-A06A-8E4EEEC19122}"/>
              </a:ext>
            </a:extLst>
          </p:cNvPr>
          <p:cNvSpPr>
            <a:spLocks noGrp="1"/>
          </p:cNvSpPr>
          <p:nvPr>
            <p:ph type="sldNum" sz="quarter" idx="4"/>
          </p:nvPr>
        </p:nvSpPr>
        <p:spPr/>
        <p:txBody>
          <a:bodyPr/>
          <a:lstStyle/>
          <a:p>
            <a:fld id="{75472711-4FCB-2141-A321-C0607E714264}" type="slidenum">
              <a:rPr lang="en-US" smtClean="0"/>
              <a:pPr/>
              <a:t>15</a:t>
            </a:fld>
            <a:endParaRPr lang="en-US"/>
          </a:p>
        </p:txBody>
      </p:sp>
    </p:spTree>
    <p:extLst>
      <p:ext uri="{BB962C8B-B14F-4D97-AF65-F5344CB8AC3E}">
        <p14:creationId xmlns:p14="http://schemas.microsoft.com/office/powerpoint/2010/main" val="272330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B623-96A5-47F7-9596-837E82E7D42D}"/>
              </a:ext>
            </a:extLst>
          </p:cNvPr>
          <p:cNvSpPr>
            <a:spLocks noGrp="1"/>
          </p:cNvSpPr>
          <p:nvPr>
            <p:ph type="title"/>
          </p:nvPr>
        </p:nvSpPr>
        <p:spPr/>
        <p:txBody>
          <a:bodyPr/>
          <a:lstStyle/>
          <a:p>
            <a:r>
              <a:rPr lang="en-US" b="1"/>
              <a:t>CAV Status in 2019</a:t>
            </a:r>
          </a:p>
        </p:txBody>
      </p:sp>
      <p:sp>
        <p:nvSpPr>
          <p:cNvPr id="3" name="Content Placeholder 2">
            <a:extLst>
              <a:ext uri="{FF2B5EF4-FFF2-40B4-BE49-F238E27FC236}">
                <a16:creationId xmlns:a16="http://schemas.microsoft.com/office/drawing/2014/main" id="{7F86C35B-FA9A-49EF-BAA1-85751148B68A}"/>
              </a:ext>
            </a:extLst>
          </p:cNvPr>
          <p:cNvSpPr>
            <a:spLocks noGrp="1"/>
          </p:cNvSpPr>
          <p:nvPr>
            <p:ph idx="1"/>
          </p:nvPr>
        </p:nvSpPr>
        <p:spPr/>
        <p:txBody>
          <a:bodyPr vert="horz" lIns="91440" tIns="45720" rIns="91440" bIns="45720" rtlCol="0" anchor="t">
            <a:normAutofit fontScale="92500" lnSpcReduction="20000"/>
          </a:bodyPr>
          <a:lstStyle/>
          <a:p>
            <a:r>
              <a:rPr lang="en-US"/>
              <a:t>More than 17 shared AV pilots in 8 states underway</a:t>
            </a:r>
          </a:p>
          <a:p>
            <a:r>
              <a:rPr lang="en-US"/>
              <a:t>Supervision of safety “driver”</a:t>
            </a:r>
          </a:p>
          <a:p>
            <a:r>
              <a:rPr lang="en-US"/>
              <a:t>Transformational technological developments take time</a:t>
            </a:r>
          </a:p>
          <a:p>
            <a:pPr lvl="1"/>
            <a:r>
              <a:rPr lang="en-US"/>
              <a:t>Laptop computers</a:t>
            </a:r>
          </a:p>
          <a:p>
            <a:pPr lvl="1"/>
            <a:r>
              <a:rPr lang="en-US"/>
              <a:t>Cell phones</a:t>
            </a:r>
          </a:p>
          <a:p>
            <a:r>
              <a:rPr lang="en-US"/>
              <a:t>Planning community needs procedures and methods to address both potentially positive and potentially negative outcomes</a:t>
            </a:r>
          </a:p>
          <a:p>
            <a:r>
              <a:rPr lang="en-US"/>
              <a:t>Updates to modeling and forecasting tools that will be necessary to account for CAVs</a:t>
            </a:r>
          </a:p>
          <a:p>
            <a:pPr>
              <a:spcBef>
                <a:spcPts val="0"/>
              </a:spcBef>
            </a:pPr>
            <a:r>
              <a:rPr lang="en-US" i="1">
                <a:cs typeface="Calibri"/>
              </a:rPr>
              <a:t>Updating Regional Transportation Planning and Modeling Tools</a:t>
            </a:r>
            <a:endParaRPr lang="en-US">
              <a:cs typeface="Calibri"/>
            </a:endParaRPr>
          </a:p>
          <a:p>
            <a:pPr marL="0" indent="0">
              <a:spcBef>
                <a:spcPts val="0"/>
              </a:spcBef>
              <a:buNone/>
            </a:pPr>
            <a:r>
              <a:rPr lang="en-US" i="1">
                <a:cs typeface="Calibri"/>
              </a:rPr>
              <a:t>      to Address Impacts of Connected and Automated Vehicles</a:t>
            </a:r>
            <a:endParaRPr lang="en-US">
              <a:cs typeface="Calibri"/>
            </a:endParaRPr>
          </a:p>
          <a:p>
            <a:pPr lvl="1"/>
            <a:r>
              <a:rPr lang="en-US"/>
              <a:t>Vol 1:  Executive Summary  </a:t>
            </a:r>
            <a:r>
              <a:rPr lang="en-US">
                <a:hlinkClick r:id="rId2"/>
              </a:rPr>
              <a:t>http://onlinepubs.trb.org/onlinepubs/nchrp/nchrp_rpt_896v1.pdf</a:t>
            </a:r>
            <a:endParaRPr lang="en-US"/>
          </a:p>
          <a:p>
            <a:pPr lvl="1"/>
            <a:endParaRPr lang="en-US"/>
          </a:p>
          <a:p>
            <a:pPr lvl="1"/>
            <a:r>
              <a:rPr lang="en-US"/>
              <a:t>Volume 2: Guidance    </a:t>
            </a:r>
            <a:r>
              <a:rPr lang="en-US">
                <a:hlinkClick r:id="rId3"/>
              </a:rPr>
              <a:t>http://nap.edu/25332</a:t>
            </a:r>
            <a:endParaRPr lang="en-US"/>
          </a:p>
          <a:p>
            <a:endParaRPr lang="en-US"/>
          </a:p>
          <a:p>
            <a:endParaRPr lang="en-US"/>
          </a:p>
        </p:txBody>
      </p:sp>
      <p:sp>
        <p:nvSpPr>
          <p:cNvPr id="4" name="Slide Number Placeholder 3">
            <a:extLst>
              <a:ext uri="{FF2B5EF4-FFF2-40B4-BE49-F238E27FC236}">
                <a16:creationId xmlns:a16="http://schemas.microsoft.com/office/drawing/2014/main" id="{843239A7-5F6E-477F-95FC-DAA64AE0A3EC}"/>
              </a:ext>
            </a:extLst>
          </p:cNvPr>
          <p:cNvSpPr>
            <a:spLocks noGrp="1"/>
          </p:cNvSpPr>
          <p:nvPr>
            <p:ph type="sldNum" sz="quarter" idx="4"/>
          </p:nvPr>
        </p:nvSpPr>
        <p:spPr/>
        <p:txBody>
          <a:bodyPr/>
          <a:lstStyle/>
          <a:p>
            <a:fld id="{75472711-4FCB-2141-A321-C0607E714264}" type="slidenum">
              <a:rPr lang="en-US" smtClean="0"/>
              <a:pPr/>
              <a:t>16</a:t>
            </a:fld>
            <a:endParaRPr lang="en-US"/>
          </a:p>
        </p:txBody>
      </p:sp>
      <p:sp>
        <p:nvSpPr>
          <p:cNvPr id="5" name="Rectangle 4">
            <a:extLst>
              <a:ext uri="{FF2B5EF4-FFF2-40B4-BE49-F238E27FC236}">
                <a16:creationId xmlns:a16="http://schemas.microsoft.com/office/drawing/2014/main" id="{07242AB4-F3D9-41C7-B041-82AD880D17EE}"/>
              </a:ext>
            </a:extLst>
          </p:cNvPr>
          <p:cNvSpPr/>
          <p:nvPr/>
        </p:nvSpPr>
        <p:spPr>
          <a:xfrm>
            <a:off x="-3435350" y="5808574"/>
            <a:ext cx="4572000" cy="369332"/>
          </a:xfrm>
          <a:prstGeom prst="rect">
            <a:avLst/>
          </a:prstGeom>
        </p:spPr>
        <p:txBody>
          <a:bodyPr anchor="t">
            <a:spAutoFit/>
          </a:bodyPr>
          <a:lstStyle/>
          <a:p>
            <a:endParaRPr lang="en-US" i="1">
              <a:cs typeface="Calibri"/>
            </a:endParaRPr>
          </a:p>
        </p:txBody>
      </p:sp>
    </p:spTree>
    <p:extLst>
      <p:ext uri="{BB962C8B-B14F-4D97-AF65-F5344CB8AC3E}">
        <p14:creationId xmlns:p14="http://schemas.microsoft.com/office/powerpoint/2010/main" val="329180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EBE1E6-1BAD-4A1A-B8F6-9474E29EF7CE}"/>
              </a:ext>
            </a:extLst>
          </p:cNvPr>
          <p:cNvSpPr>
            <a:spLocks noGrp="1"/>
          </p:cNvSpPr>
          <p:nvPr>
            <p:ph type="title"/>
          </p:nvPr>
        </p:nvSpPr>
        <p:spPr/>
        <p:txBody>
          <a:bodyPr/>
          <a:lstStyle/>
          <a:p>
            <a:r>
              <a:rPr lang="en-US"/>
              <a:t>CAV Penetration Rates</a:t>
            </a:r>
          </a:p>
        </p:txBody>
      </p:sp>
      <p:sp>
        <p:nvSpPr>
          <p:cNvPr id="5" name="Slide Number Placeholder 4">
            <a:extLst>
              <a:ext uri="{FF2B5EF4-FFF2-40B4-BE49-F238E27FC236}">
                <a16:creationId xmlns:a16="http://schemas.microsoft.com/office/drawing/2014/main" id="{A75CA516-1A5D-4D7C-89E4-C75ECD63F346}"/>
              </a:ext>
            </a:extLst>
          </p:cNvPr>
          <p:cNvSpPr>
            <a:spLocks noGrp="1"/>
          </p:cNvSpPr>
          <p:nvPr>
            <p:ph type="sldNum" sz="quarter" idx="4294967295"/>
          </p:nvPr>
        </p:nvSpPr>
        <p:spPr>
          <a:xfrm>
            <a:off x="0" y="6567488"/>
            <a:ext cx="587375" cy="258762"/>
          </a:xfrm>
          <a:prstGeom prst="rect">
            <a:avLst/>
          </a:prstGeom>
        </p:spPr>
        <p:txBody>
          <a:bodyPr/>
          <a:lstStyle/>
          <a:p>
            <a:fld id="{75472711-4FCB-2141-A321-C0607E714264}" type="slidenum">
              <a:rPr lang="en-US" smtClean="0"/>
              <a:pPr/>
              <a:t>17</a:t>
            </a:fld>
            <a:endParaRPr lang="en-US"/>
          </a:p>
        </p:txBody>
      </p:sp>
    </p:spTree>
    <p:extLst>
      <p:ext uri="{BB962C8B-B14F-4D97-AF65-F5344CB8AC3E}">
        <p14:creationId xmlns:p14="http://schemas.microsoft.com/office/powerpoint/2010/main" val="632602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F015-0982-4B7D-9898-F540E30F0F5A}"/>
              </a:ext>
            </a:extLst>
          </p:cNvPr>
          <p:cNvSpPr>
            <a:spLocks noGrp="1"/>
          </p:cNvSpPr>
          <p:nvPr>
            <p:ph type="title"/>
          </p:nvPr>
        </p:nvSpPr>
        <p:spPr/>
        <p:txBody>
          <a:bodyPr/>
          <a:lstStyle/>
          <a:p>
            <a:r>
              <a:rPr lang="en-US" b="1"/>
              <a:t>Uncertainty of CAV Penetration Rate</a:t>
            </a:r>
          </a:p>
        </p:txBody>
      </p:sp>
      <p:sp>
        <p:nvSpPr>
          <p:cNvPr id="3" name="Content Placeholder 2">
            <a:extLst>
              <a:ext uri="{FF2B5EF4-FFF2-40B4-BE49-F238E27FC236}">
                <a16:creationId xmlns:a16="http://schemas.microsoft.com/office/drawing/2014/main" id="{A5D9A2BF-47BE-4C07-AAF8-BB39FA9ED234}"/>
              </a:ext>
            </a:extLst>
          </p:cNvPr>
          <p:cNvSpPr>
            <a:spLocks noGrp="1"/>
          </p:cNvSpPr>
          <p:nvPr>
            <p:ph idx="1"/>
          </p:nvPr>
        </p:nvSpPr>
        <p:spPr/>
        <p:txBody>
          <a:bodyPr vert="horz" lIns="91440" tIns="45720" rIns="91440" bIns="45720" rtlCol="0" anchor="t">
            <a:normAutofit/>
          </a:bodyPr>
          <a:lstStyle/>
          <a:p>
            <a:r>
              <a:rPr lang="en-US"/>
              <a:t>Uncertainties related to penetration rates</a:t>
            </a:r>
          </a:p>
          <a:p>
            <a:pPr lvl="1"/>
            <a:r>
              <a:rPr lang="en-US"/>
              <a:t>Pace of technological maturity</a:t>
            </a:r>
          </a:p>
          <a:p>
            <a:pPr lvl="1"/>
            <a:r>
              <a:rPr lang="en-US"/>
              <a:t>Rate of inclusion of technology in new vehicles and retirement of old vehicles</a:t>
            </a:r>
          </a:p>
          <a:p>
            <a:pPr lvl="1"/>
            <a:r>
              <a:rPr lang="en-US"/>
              <a:t>Extent of use of technology by consumers</a:t>
            </a:r>
          </a:p>
          <a:p>
            <a:r>
              <a:rPr lang="en-US"/>
              <a:t>CAVs have the potential to be disruptive and transformational.  </a:t>
            </a:r>
          </a:p>
          <a:p>
            <a:r>
              <a:rPr lang="en-US"/>
              <a:t>These uncertainties are ripe for scenario planning and further microsimulation analysis </a:t>
            </a:r>
          </a:p>
          <a:p>
            <a:endParaRPr lang="en-US"/>
          </a:p>
          <a:p>
            <a:pPr lvl="0"/>
            <a:endParaRPr lang="en-US"/>
          </a:p>
          <a:p>
            <a:pPr lvl="0"/>
            <a:endParaRPr lang="en-US"/>
          </a:p>
          <a:p>
            <a:endParaRPr lang="en-US"/>
          </a:p>
        </p:txBody>
      </p:sp>
      <p:sp>
        <p:nvSpPr>
          <p:cNvPr id="4" name="Slide Number Placeholder 3">
            <a:extLst>
              <a:ext uri="{FF2B5EF4-FFF2-40B4-BE49-F238E27FC236}">
                <a16:creationId xmlns:a16="http://schemas.microsoft.com/office/drawing/2014/main" id="{3AFF4B29-BB9F-412C-A0F5-60C755B978D1}"/>
              </a:ext>
            </a:extLst>
          </p:cNvPr>
          <p:cNvSpPr>
            <a:spLocks noGrp="1"/>
          </p:cNvSpPr>
          <p:nvPr>
            <p:ph type="sldNum" sz="quarter" idx="4"/>
          </p:nvPr>
        </p:nvSpPr>
        <p:spPr/>
        <p:txBody>
          <a:bodyPr/>
          <a:lstStyle/>
          <a:p>
            <a:fld id="{75472711-4FCB-2141-A321-C0607E714264}" type="slidenum">
              <a:rPr lang="en-US" smtClean="0"/>
              <a:pPr/>
              <a:t>18</a:t>
            </a:fld>
            <a:endParaRPr lang="en-US"/>
          </a:p>
        </p:txBody>
      </p:sp>
    </p:spTree>
    <p:extLst>
      <p:ext uri="{BB962C8B-B14F-4D97-AF65-F5344CB8AC3E}">
        <p14:creationId xmlns:p14="http://schemas.microsoft.com/office/powerpoint/2010/main" val="218312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 Adoption Rates</a:t>
            </a:r>
          </a:p>
        </p:txBody>
      </p:sp>
      <p:sp>
        <p:nvSpPr>
          <p:cNvPr id="3" name="Slide Number Placeholder 2"/>
          <p:cNvSpPr>
            <a:spLocks noGrp="1"/>
          </p:cNvSpPr>
          <p:nvPr>
            <p:ph type="sldNum" sz="quarter" idx="4"/>
          </p:nvPr>
        </p:nvSpPr>
        <p:spPr/>
        <p:txBody>
          <a:bodyPr/>
          <a:lstStyle/>
          <a:p>
            <a:fld id="{75472711-4FCB-2141-A321-C0607E714264}" type="slidenum">
              <a:rPr lang="en-US" smtClean="0"/>
              <a:pPr/>
              <a:t>19</a:t>
            </a:fld>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810" y="1830719"/>
            <a:ext cx="8585277" cy="3947552"/>
          </a:xfrm>
          <a:prstGeom prst="rect">
            <a:avLst/>
          </a:prstGeom>
        </p:spPr>
      </p:pic>
      <p:sp>
        <p:nvSpPr>
          <p:cNvPr id="5" name="TextBox 4">
            <a:extLst>
              <a:ext uri="{FF2B5EF4-FFF2-40B4-BE49-F238E27FC236}">
                <a16:creationId xmlns:a16="http://schemas.microsoft.com/office/drawing/2014/main" id="{EAEFA016-B6B2-4B06-B41E-B6645C2E12E5}"/>
              </a:ext>
            </a:extLst>
          </p:cNvPr>
          <p:cNvSpPr txBox="1"/>
          <p:nvPr/>
        </p:nvSpPr>
        <p:spPr>
          <a:xfrm>
            <a:off x="2913154" y="5893332"/>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Source:  HDR</a:t>
            </a:r>
          </a:p>
        </p:txBody>
      </p:sp>
    </p:spTree>
    <p:extLst>
      <p:ext uri="{BB962C8B-B14F-4D97-AF65-F5344CB8AC3E}">
        <p14:creationId xmlns:p14="http://schemas.microsoft.com/office/powerpoint/2010/main" val="351393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5C4266-AD78-4EA9-AA09-061CED5A7C5D}"/>
              </a:ext>
            </a:extLst>
          </p:cNvPr>
          <p:cNvSpPr>
            <a:spLocks noGrp="1"/>
          </p:cNvSpPr>
          <p:nvPr>
            <p:ph type="title"/>
          </p:nvPr>
        </p:nvSpPr>
        <p:spPr/>
        <p:txBody>
          <a:bodyPr/>
          <a:lstStyle/>
          <a:p>
            <a:r>
              <a:rPr lang="en-US"/>
              <a:t>Presentation Summary</a:t>
            </a:r>
          </a:p>
        </p:txBody>
      </p:sp>
      <p:sp>
        <p:nvSpPr>
          <p:cNvPr id="7" name="Content Placeholder 6">
            <a:extLst>
              <a:ext uri="{FF2B5EF4-FFF2-40B4-BE49-F238E27FC236}">
                <a16:creationId xmlns:a16="http://schemas.microsoft.com/office/drawing/2014/main" id="{D630DD63-435A-4AFE-A363-EBC00F1788AD}"/>
              </a:ext>
            </a:extLst>
          </p:cNvPr>
          <p:cNvSpPr>
            <a:spLocks noGrp="1"/>
          </p:cNvSpPr>
          <p:nvPr>
            <p:ph idx="1"/>
          </p:nvPr>
        </p:nvSpPr>
        <p:spPr>
          <a:xfrm>
            <a:off x="508000" y="1041400"/>
            <a:ext cx="8178800" cy="5201920"/>
          </a:xfrm>
        </p:spPr>
        <p:txBody>
          <a:bodyPr vert="horz" lIns="91440" tIns="45720" rIns="91440" bIns="45720" rtlCol="0" anchor="t">
            <a:normAutofit/>
          </a:bodyPr>
          <a:lstStyle/>
          <a:p>
            <a:r>
              <a:rPr lang="en-US"/>
              <a:t>ODOT Project Overview</a:t>
            </a:r>
          </a:p>
          <a:p>
            <a:r>
              <a:rPr lang="en-US"/>
              <a:t>CAV Overview</a:t>
            </a:r>
          </a:p>
          <a:p>
            <a:r>
              <a:rPr lang="en-US"/>
              <a:t>CAV Literature Review</a:t>
            </a:r>
          </a:p>
          <a:p>
            <a:pPr lvl="1"/>
            <a:r>
              <a:rPr lang="en-US"/>
              <a:t>CAV Penetration Rates</a:t>
            </a:r>
          </a:p>
          <a:p>
            <a:pPr lvl="1"/>
            <a:r>
              <a:rPr lang="en-US"/>
              <a:t>Impacts of CAV Technologies on Traffic Modeling</a:t>
            </a:r>
          </a:p>
          <a:p>
            <a:pPr lvl="1"/>
            <a:r>
              <a:rPr lang="en-US"/>
              <a:t>CAV Traffic Simulation</a:t>
            </a:r>
          </a:p>
          <a:p>
            <a:pPr lvl="1"/>
            <a:r>
              <a:rPr lang="en-US"/>
              <a:t>Literature Review Sources</a:t>
            </a:r>
          </a:p>
          <a:p>
            <a:pPr marL="0" indent="0">
              <a:buNone/>
            </a:pPr>
            <a:endParaRPr lang="en-US"/>
          </a:p>
          <a:p>
            <a:pPr lvl="1"/>
            <a:endParaRPr lang="en-US"/>
          </a:p>
        </p:txBody>
      </p:sp>
    </p:spTree>
    <p:extLst>
      <p:ext uri="{BB962C8B-B14F-4D97-AF65-F5344CB8AC3E}">
        <p14:creationId xmlns:p14="http://schemas.microsoft.com/office/powerpoint/2010/main" val="440524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A760-8879-43C8-9127-82767836F349}"/>
              </a:ext>
            </a:extLst>
          </p:cNvPr>
          <p:cNvSpPr>
            <a:spLocks noGrp="1"/>
          </p:cNvSpPr>
          <p:nvPr>
            <p:ph type="title"/>
          </p:nvPr>
        </p:nvSpPr>
        <p:spPr/>
        <p:txBody>
          <a:bodyPr/>
          <a:lstStyle/>
          <a:p>
            <a:r>
              <a:rPr lang="en-US" b="1"/>
              <a:t>Long Implementation Time is Likely</a:t>
            </a:r>
          </a:p>
        </p:txBody>
      </p:sp>
      <p:sp>
        <p:nvSpPr>
          <p:cNvPr id="3" name="Content Placeholder 2">
            <a:extLst>
              <a:ext uri="{FF2B5EF4-FFF2-40B4-BE49-F238E27FC236}">
                <a16:creationId xmlns:a16="http://schemas.microsoft.com/office/drawing/2014/main" id="{9A1731EF-8A8E-4551-A41C-5791C32ED595}"/>
              </a:ext>
            </a:extLst>
          </p:cNvPr>
          <p:cNvSpPr>
            <a:spLocks noGrp="1"/>
          </p:cNvSpPr>
          <p:nvPr>
            <p:ph idx="1"/>
          </p:nvPr>
        </p:nvSpPr>
        <p:spPr/>
        <p:txBody>
          <a:bodyPr vert="horz" lIns="91440" tIns="45720" rIns="91440" bIns="45720" rtlCol="0" anchor="t">
            <a:normAutofit/>
          </a:bodyPr>
          <a:lstStyle/>
          <a:p>
            <a:r>
              <a:rPr lang="en-US"/>
              <a:t>Private ownership likely to continue, decreasing interest in shared </a:t>
            </a:r>
            <a:r>
              <a:rPr lang="en-US" dirty="0"/>
              <a:t>AVs</a:t>
            </a:r>
          </a:p>
          <a:p>
            <a:r>
              <a:rPr lang="en-US"/>
              <a:t>VMT will probably increase with AVs</a:t>
            </a:r>
          </a:p>
          <a:p>
            <a:r>
              <a:rPr lang="en-US"/>
              <a:t>AV penetration may be slowed by political and regulatory issues</a:t>
            </a:r>
          </a:p>
          <a:p>
            <a:r>
              <a:rPr lang="en-US"/>
              <a:t>Accidents may slow evolution of AV technology</a:t>
            </a:r>
          </a:p>
          <a:p>
            <a:r>
              <a:rPr lang="en-US"/>
              <a:t>Until field tests or initial deployments can actually measure impacts, modeling of traffic impacts should continue</a:t>
            </a:r>
            <a:endParaRPr lang="en-US" dirty="0"/>
          </a:p>
          <a:p>
            <a:endParaRPr lang="en-US"/>
          </a:p>
          <a:p>
            <a:endParaRPr lang="en-US"/>
          </a:p>
          <a:p>
            <a:endParaRPr lang="en-US"/>
          </a:p>
        </p:txBody>
      </p:sp>
      <p:sp>
        <p:nvSpPr>
          <p:cNvPr id="4" name="Slide Number Placeholder 3">
            <a:extLst>
              <a:ext uri="{FF2B5EF4-FFF2-40B4-BE49-F238E27FC236}">
                <a16:creationId xmlns:a16="http://schemas.microsoft.com/office/drawing/2014/main" id="{A0AB07FC-A9B5-4D79-BFA0-F431352A92EC}"/>
              </a:ext>
            </a:extLst>
          </p:cNvPr>
          <p:cNvSpPr>
            <a:spLocks noGrp="1"/>
          </p:cNvSpPr>
          <p:nvPr>
            <p:ph type="sldNum" sz="quarter" idx="4"/>
          </p:nvPr>
        </p:nvSpPr>
        <p:spPr/>
        <p:txBody>
          <a:bodyPr/>
          <a:lstStyle/>
          <a:p>
            <a:fld id="{75472711-4FCB-2141-A321-C0607E714264}" type="slidenum">
              <a:rPr lang="en-US" smtClean="0"/>
              <a:pPr/>
              <a:t>20</a:t>
            </a:fld>
            <a:endParaRPr lang="en-US"/>
          </a:p>
        </p:txBody>
      </p:sp>
    </p:spTree>
    <p:extLst>
      <p:ext uri="{BB962C8B-B14F-4D97-AF65-F5344CB8AC3E}">
        <p14:creationId xmlns:p14="http://schemas.microsoft.com/office/powerpoint/2010/main" val="1195423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93F1-F3C6-41FA-B8E5-1010B467041F}"/>
              </a:ext>
            </a:extLst>
          </p:cNvPr>
          <p:cNvSpPr>
            <a:spLocks noGrp="1"/>
          </p:cNvSpPr>
          <p:nvPr>
            <p:ph type="title"/>
          </p:nvPr>
        </p:nvSpPr>
        <p:spPr/>
        <p:txBody>
          <a:bodyPr/>
          <a:lstStyle/>
          <a:p>
            <a:r>
              <a:rPr lang="en-US"/>
              <a:t>Penetration Rate Example</a:t>
            </a:r>
          </a:p>
        </p:txBody>
      </p:sp>
      <p:sp>
        <p:nvSpPr>
          <p:cNvPr id="3" name="Slide Number Placeholder 2">
            <a:extLst>
              <a:ext uri="{FF2B5EF4-FFF2-40B4-BE49-F238E27FC236}">
                <a16:creationId xmlns:a16="http://schemas.microsoft.com/office/drawing/2014/main" id="{39B2F883-ED14-4EDC-90DC-364EA39B3011}"/>
              </a:ext>
            </a:extLst>
          </p:cNvPr>
          <p:cNvSpPr>
            <a:spLocks noGrp="1"/>
          </p:cNvSpPr>
          <p:nvPr>
            <p:ph type="sldNum" sz="quarter" idx="4"/>
          </p:nvPr>
        </p:nvSpPr>
        <p:spPr/>
        <p:txBody>
          <a:bodyPr/>
          <a:lstStyle/>
          <a:p>
            <a:fld id="{75472711-4FCB-2141-A321-C0607E714264}" type="slidenum">
              <a:rPr lang="en-US" smtClean="0"/>
              <a:pPr/>
              <a:t>21</a:t>
            </a:fld>
            <a:endParaRPr lang="en-US"/>
          </a:p>
        </p:txBody>
      </p:sp>
      <p:pic>
        <p:nvPicPr>
          <p:cNvPr id="10" name="Picture 10" descr="A close up of a map&#10;&#10;Description generated with high confidence">
            <a:extLst>
              <a:ext uri="{FF2B5EF4-FFF2-40B4-BE49-F238E27FC236}">
                <a16:creationId xmlns:a16="http://schemas.microsoft.com/office/drawing/2014/main" id="{319A5CB0-CB15-41CB-86D5-677BE2E23579}"/>
              </a:ext>
            </a:extLst>
          </p:cNvPr>
          <p:cNvPicPr>
            <a:picLocks noChangeAspect="1"/>
          </p:cNvPicPr>
          <p:nvPr/>
        </p:nvPicPr>
        <p:blipFill>
          <a:blip r:embed="rId2"/>
          <a:stretch>
            <a:fillRect/>
          </a:stretch>
        </p:blipFill>
        <p:spPr>
          <a:xfrm>
            <a:off x="752655" y="1788828"/>
            <a:ext cx="7940614" cy="3927324"/>
          </a:xfrm>
          <a:prstGeom prst="rect">
            <a:avLst/>
          </a:prstGeom>
        </p:spPr>
      </p:pic>
      <p:sp>
        <p:nvSpPr>
          <p:cNvPr id="12" name="TextBox 11">
            <a:extLst>
              <a:ext uri="{FF2B5EF4-FFF2-40B4-BE49-F238E27FC236}">
                <a16:creationId xmlns:a16="http://schemas.microsoft.com/office/drawing/2014/main" id="{2D89131D-8196-45A9-BC4D-884BCBD71EF3}"/>
              </a:ext>
            </a:extLst>
          </p:cNvPr>
          <p:cNvSpPr txBox="1"/>
          <p:nvPr/>
        </p:nvSpPr>
        <p:spPr>
          <a:xfrm>
            <a:off x="3200400" y="320040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13" name="TextBox 12">
            <a:extLst>
              <a:ext uri="{FF2B5EF4-FFF2-40B4-BE49-F238E27FC236}">
                <a16:creationId xmlns:a16="http://schemas.microsoft.com/office/drawing/2014/main" id="{9A3238EC-7675-4C6A-980B-DFF0F6BA063B}"/>
              </a:ext>
            </a:extLst>
          </p:cNvPr>
          <p:cNvSpPr txBox="1"/>
          <p:nvPr/>
        </p:nvSpPr>
        <p:spPr>
          <a:xfrm>
            <a:off x="1852524" y="5831456"/>
            <a:ext cx="6528038"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Source: Iowa DOT and HDR, Interstate 80 Planning Study June 2017</a:t>
            </a:r>
          </a:p>
        </p:txBody>
      </p:sp>
    </p:spTree>
    <p:extLst>
      <p:ext uri="{BB962C8B-B14F-4D97-AF65-F5344CB8AC3E}">
        <p14:creationId xmlns:p14="http://schemas.microsoft.com/office/powerpoint/2010/main" val="1341910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CF2B-62C9-49CB-B0C0-E46F2ABCA181}"/>
              </a:ext>
            </a:extLst>
          </p:cNvPr>
          <p:cNvSpPr>
            <a:spLocks noGrp="1"/>
          </p:cNvSpPr>
          <p:nvPr>
            <p:ph type="title"/>
          </p:nvPr>
        </p:nvSpPr>
        <p:spPr/>
        <p:txBody>
          <a:bodyPr/>
          <a:lstStyle/>
          <a:p>
            <a:r>
              <a:rPr lang="en-US" b="1"/>
              <a:t>Penetration Rate Example</a:t>
            </a:r>
          </a:p>
        </p:txBody>
      </p:sp>
      <p:sp>
        <p:nvSpPr>
          <p:cNvPr id="3" name="Slide Number Placeholder 2">
            <a:extLst>
              <a:ext uri="{FF2B5EF4-FFF2-40B4-BE49-F238E27FC236}">
                <a16:creationId xmlns:a16="http://schemas.microsoft.com/office/drawing/2014/main" id="{74D068E3-8B62-4367-934F-0511D70A8761}"/>
              </a:ext>
            </a:extLst>
          </p:cNvPr>
          <p:cNvSpPr>
            <a:spLocks noGrp="1"/>
          </p:cNvSpPr>
          <p:nvPr>
            <p:ph type="sldNum" sz="quarter" idx="4"/>
          </p:nvPr>
        </p:nvSpPr>
        <p:spPr/>
        <p:txBody>
          <a:bodyPr/>
          <a:lstStyle/>
          <a:p>
            <a:fld id="{75472711-4FCB-2141-A321-C0607E714264}" type="slidenum">
              <a:rPr lang="en-US" smtClean="0"/>
              <a:pPr/>
              <a:t>22</a:t>
            </a:fld>
            <a:endParaRPr lang="en-US"/>
          </a:p>
        </p:txBody>
      </p:sp>
      <p:pic>
        <p:nvPicPr>
          <p:cNvPr id="4" name="Picture 4" descr="A screenshot of a cell phone&#10;&#10;Description generated with high confidence">
            <a:extLst>
              <a:ext uri="{FF2B5EF4-FFF2-40B4-BE49-F238E27FC236}">
                <a16:creationId xmlns:a16="http://schemas.microsoft.com/office/drawing/2014/main" id="{A6A9317C-975E-4FBD-B6DD-268E0E3B16CF}"/>
              </a:ext>
            </a:extLst>
          </p:cNvPr>
          <p:cNvPicPr>
            <a:picLocks noChangeAspect="1"/>
          </p:cNvPicPr>
          <p:nvPr/>
        </p:nvPicPr>
        <p:blipFill>
          <a:blip r:embed="rId2"/>
          <a:stretch>
            <a:fillRect/>
          </a:stretch>
        </p:blipFill>
        <p:spPr>
          <a:xfrm>
            <a:off x="1421202" y="1194715"/>
            <a:ext cx="6528039" cy="4684232"/>
          </a:xfrm>
          <a:prstGeom prst="rect">
            <a:avLst/>
          </a:prstGeom>
        </p:spPr>
      </p:pic>
      <p:sp>
        <p:nvSpPr>
          <p:cNvPr id="6" name="TextBox 5">
            <a:extLst>
              <a:ext uri="{FF2B5EF4-FFF2-40B4-BE49-F238E27FC236}">
                <a16:creationId xmlns:a16="http://schemas.microsoft.com/office/drawing/2014/main" id="{E4173794-F2E2-488A-BDD5-CDBB16B268D6}"/>
              </a:ext>
            </a:extLst>
          </p:cNvPr>
          <p:cNvSpPr txBox="1"/>
          <p:nvPr/>
        </p:nvSpPr>
        <p:spPr>
          <a:xfrm>
            <a:off x="1496684" y="5928504"/>
            <a:ext cx="7886699" cy="110799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Source: </a:t>
            </a:r>
            <a:r>
              <a:rPr lang="en-US" sz="1600" err="1"/>
              <a:t>Amitai</a:t>
            </a:r>
            <a:r>
              <a:rPr lang="en-US" sz="1600"/>
              <a:t> Bin-Nun, Alex Adams, and Jeffrey Gerlach (2018)</a:t>
            </a:r>
            <a:endParaRPr lang="en-US" sz="1600">
              <a:cs typeface="Calibri"/>
            </a:endParaRPr>
          </a:p>
          <a:p>
            <a:r>
              <a:rPr lang="en-US" sz="1600" i="1"/>
              <a:t>America’s Workforce and the Self-Driving Future: </a:t>
            </a:r>
            <a:endParaRPr lang="en-US" sz="1600">
              <a:cs typeface="Calibri"/>
            </a:endParaRPr>
          </a:p>
          <a:p>
            <a:r>
              <a:rPr lang="en-US" sz="1600" i="1"/>
              <a:t>Realizing Productivity Gains and Spurring Economic Growth</a:t>
            </a:r>
            <a:endParaRPr lang="en-US" sz="1600">
              <a:cs typeface="Calibri"/>
            </a:endParaRPr>
          </a:p>
          <a:p>
            <a:pPr algn="l"/>
            <a:endParaRPr lang="en-US">
              <a:cs typeface="Calibri"/>
            </a:endParaRPr>
          </a:p>
        </p:txBody>
      </p:sp>
    </p:spTree>
    <p:extLst>
      <p:ext uri="{BB962C8B-B14F-4D97-AF65-F5344CB8AC3E}">
        <p14:creationId xmlns:p14="http://schemas.microsoft.com/office/powerpoint/2010/main" val="2115482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26E9-14EA-488D-86D6-FDEC4DC50AFE}"/>
              </a:ext>
            </a:extLst>
          </p:cNvPr>
          <p:cNvSpPr>
            <a:spLocks noGrp="1"/>
          </p:cNvSpPr>
          <p:nvPr>
            <p:ph type="title"/>
          </p:nvPr>
        </p:nvSpPr>
        <p:spPr/>
        <p:txBody>
          <a:bodyPr/>
          <a:lstStyle/>
          <a:p>
            <a:r>
              <a:rPr lang="en-US" b="1"/>
              <a:t>Candidate CAV Scenarios – Another Example</a:t>
            </a:r>
          </a:p>
        </p:txBody>
      </p:sp>
      <p:pic>
        <p:nvPicPr>
          <p:cNvPr id="4" name="Picture 3">
            <a:extLst>
              <a:ext uri="{FF2B5EF4-FFF2-40B4-BE49-F238E27FC236}">
                <a16:creationId xmlns:a16="http://schemas.microsoft.com/office/drawing/2014/main" id="{B49BB73A-79FA-4696-B82D-57EA6FDCB224}"/>
              </a:ext>
            </a:extLst>
          </p:cNvPr>
          <p:cNvPicPr>
            <a:picLocks noChangeAspect="1"/>
          </p:cNvPicPr>
          <p:nvPr/>
        </p:nvPicPr>
        <p:blipFill>
          <a:blip r:embed="rId2"/>
          <a:stretch>
            <a:fillRect/>
          </a:stretch>
        </p:blipFill>
        <p:spPr>
          <a:xfrm>
            <a:off x="1000732" y="2125266"/>
            <a:ext cx="7279166" cy="4118918"/>
          </a:xfrm>
          <a:prstGeom prst="rect">
            <a:avLst/>
          </a:prstGeom>
        </p:spPr>
      </p:pic>
    </p:spTree>
    <p:extLst>
      <p:ext uri="{BB962C8B-B14F-4D97-AF65-F5344CB8AC3E}">
        <p14:creationId xmlns:p14="http://schemas.microsoft.com/office/powerpoint/2010/main" val="391141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F2B9E-245A-4D57-9FA1-BBA532DE5745}"/>
              </a:ext>
            </a:extLst>
          </p:cNvPr>
          <p:cNvSpPr>
            <a:spLocks noGrp="1"/>
          </p:cNvSpPr>
          <p:nvPr>
            <p:ph type="title"/>
          </p:nvPr>
        </p:nvSpPr>
        <p:spPr/>
        <p:txBody>
          <a:bodyPr/>
          <a:lstStyle/>
          <a:p>
            <a:r>
              <a:rPr lang="en-US" b="1"/>
              <a:t>Refining and Using CAV Scenarios</a:t>
            </a:r>
          </a:p>
        </p:txBody>
      </p:sp>
      <p:sp>
        <p:nvSpPr>
          <p:cNvPr id="3" name="Content Placeholder 2">
            <a:extLst>
              <a:ext uri="{FF2B5EF4-FFF2-40B4-BE49-F238E27FC236}">
                <a16:creationId xmlns:a16="http://schemas.microsoft.com/office/drawing/2014/main" id="{9588EB1E-1A16-4C13-94EC-1E55FFDB2F8C}"/>
              </a:ext>
            </a:extLst>
          </p:cNvPr>
          <p:cNvSpPr>
            <a:spLocks noGrp="1"/>
          </p:cNvSpPr>
          <p:nvPr>
            <p:ph idx="1"/>
          </p:nvPr>
        </p:nvSpPr>
        <p:spPr/>
        <p:txBody>
          <a:bodyPr>
            <a:normAutofit lnSpcReduction="10000"/>
          </a:bodyPr>
          <a:lstStyle/>
          <a:p>
            <a:r>
              <a:rPr lang="en-US" i="1"/>
              <a:t>Involve</a:t>
            </a:r>
            <a:r>
              <a:rPr lang="en-US"/>
              <a:t> stakeholders in review and detailed definitions of scenarios</a:t>
            </a:r>
          </a:p>
          <a:p>
            <a:r>
              <a:rPr lang="en-US" i="1"/>
              <a:t>Include</a:t>
            </a:r>
            <a:r>
              <a:rPr lang="en-US"/>
              <a:t> demographic parameters to help define plausible futures, e.g.</a:t>
            </a:r>
          </a:p>
          <a:p>
            <a:pPr lvl="1"/>
            <a:r>
              <a:rPr lang="en-US"/>
              <a:t>Population changes </a:t>
            </a:r>
          </a:p>
          <a:p>
            <a:pPr lvl="1"/>
            <a:r>
              <a:rPr lang="en-US"/>
              <a:t>Residential and land use changes</a:t>
            </a:r>
          </a:p>
          <a:p>
            <a:pPr lvl="1"/>
            <a:r>
              <a:rPr lang="en-US"/>
              <a:t>Regional economics and job locations</a:t>
            </a:r>
          </a:p>
          <a:p>
            <a:r>
              <a:rPr lang="en-US" i="1"/>
              <a:t>Define</a:t>
            </a:r>
            <a:r>
              <a:rPr lang="en-US"/>
              <a:t> measures to use in analyzing scenarios, e.g.</a:t>
            </a:r>
          </a:p>
          <a:p>
            <a:pPr lvl="1"/>
            <a:r>
              <a:rPr lang="en-US"/>
              <a:t>Vehicle Miles Traveled (VMT)</a:t>
            </a:r>
          </a:p>
          <a:p>
            <a:pPr lvl="1"/>
            <a:r>
              <a:rPr lang="en-US"/>
              <a:t>Vehicle Hours Traveled (VHT)</a:t>
            </a:r>
          </a:p>
          <a:p>
            <a:pPr lvl="1"/>
            <a:r>
              <a:rPr lang="en-US"/>
              <a:t>Cost of transportation</a:t>
            </a:r>
          </a:p>
          <a:p>
            <a:pPr lvl="1"/>
            <a:r>
              <a:rPr lang="en-US"/>
              <a:t>Equity impacts</a:t>
            </a:r>
          </a:p>
          <a:p>
            <a:r>
              <a:rPr lang="en-US" i="1"/>
              <a:t>Use</a:t>
            </a:r>
            <a:r>
              <a:rPr lang="en-US"/>
              <a:t> simulation models such as </a:t>
            </a:r>
            <a:r>
              <a:rPr lang="en-US" err="1"/>
              <a:t>Vissim</a:t>
            </a:r>
            <a:r>
              <a:rPr lang="en-US"/>
              <a:t> and </a:t>
            </a:r>
            <a:r>
              <a:rPr lang="en-US" err="1"/>
              <a:t>TransModeler</a:t>
            </a:r>
            <a:r>
              <a:rPr lang="en-US"/>
              <a:t> </a:t>
            </a:r>
          </a:p>
        </p:txBody>
      </p:sp>
    </p:spTree>
    <p:extLst>
      <p:ext uri="{BB962C8B-B14F-4D97-AF65-F5344CB8AC3E}">
        <p14:creationId xmlns:p14="http://schemas.microsoft.com/office/powerpoint/2010/main" val="408133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A3A7-3EBC-494B-A704-7C6C7330A5F3}"/>
              </a:ext>
            </a:extLst>
          </p:cNvPr>
          <p:cNvSpPr>
            <a:spLocks noGrp="1"/>
          </p:cNvSpPr>
          <p:nvPr>
            <p:ph type="title"/>
          </p:nvPr>
        </p:nvSpPr>
        <p:spPr/>
        <p:txBody>
          <a:bodyPr/>
          <a:lstStyle/>
          <a:p>
            <a:r>
              <a:rPr lang="en-US"/>
              <a:t>Impacts of CAV Technologies on Traffic Modeling</a:t>
            </a:r>
          </a:p>
        </p:txBody>
      </p:sp>
    </p:spTree>
    <p:extLst>
      <p:ext uri="{BB962C8B-B14F-4D97-AF65-F5344CB8AC3E}">
        <p14:creationId xmlns:p14="http://schemas.microsoft.com/office/powerpoint/2010/main" val="3338214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A0B5F-3AC6-493A-8AE3-00A6AAC3BBB7}"/>
              </a:ext>
            </a:extLst>
          </p:cNvPr>
          <p:cNvSpPr>
            <a:spLocks noGrp="1"/>
          </p:cNvSpPr>
          <p:nvPr>
            <p:ph type="title"/>
          </p:nvPr>
        </p:nvSpPr>
        <p:spPr/>
        <p:txBody>
          <a:bodyPr/>
          <a:lstStyle/>
          <a:p>
            <a:r>
              <a:rPr lang="en-US" b="1">
                <a:cs typeface="Calibri"/>
              </a:rPr>
              <a:t>Impacts of CAV on Traffic Operations</a:t>
            </a:r>
            <a:endParaRPr lang="en-US"/>
          </a:p>
        </p:txBody>
      </p:sp>
      <p:sp>
        <p:nvSpPr>
          <p:cNvPr id="3" name="Content Placeholder 2">
            <a:extLst>
              <a:ext uri="{FF2B5EF4-FFF2-40B4-BE49-F238E27FC236}">
                <a16:creationId xmlns:a16="http://schemas.microsoft.com/office/drawing/2014/main" id="{5B9DD53B-1AE0-488B-B0E1-9A5C5265FB04}"/>
              </a:ext>
            </a:extLst>
          </p:cNvPr>
          <p:cNvSpPr>
            <a:spLocks noGrp="1"/>
          </p:cNvSpPr>
          <p:nvPr>
            <p:ph idx="1"/>
          </p:nvPr>
        </p:nvSpPr>
        <p:spPr/>
        <p:txBody>
          <a:bodyPr vert="horz" lIns="91440" tIns="45720" rIns="91440" bIns="45720" rtlCol="0" anchor="t">
            <a:normAutofit/>
          </a:bodyPr>
          <a:lstStyle/>
          <a:p>
            <a:r>
              <a:rPr lang="en-US" sz="2800">
                <a:cs typeface="Calibri"/>
              </a:rPr>
              <a:t>Transportation cost</a:t>
            </a:r>
            <a:endParaRPr lang="en-US" sz="2800"/>
          </a:p>
          <a:p>
            <a:r>
              <a:rPr lang="en-US" sz="2800">
                <a:cs typeface="Calibri"/>
              </a:rPr>
              <a:t>Transportation safety</a:t>
            </a:r>
          </a:p>
          <a:p>
            <a:r>
              <a:rPr lang="en-US" sz="2800">
                <a:cs typeface="Calibri"/>
              </a:rPr>
              <a:t>Vehicle operations (including capacity changes, congestion, and other traffic impacts)</a:t>
            </a:r>
            <a:endParaRPr lang="en-US" sz="2800"/>
          </a:p>
          <a:p>
            <a:r>
              <a:rPr lang="en-US" sz="2800">
                <a:cs typeface="Calibri"/>
              </a:rPr>
              <a:t>Energy use and related emissions </a:t>
            </a:r>
            <a:endParaRPr lang="en-US" sz="2800"/>
          </a:p>
          <a:p>
            <a:r>
              <a:rPr lang="en-US" sz="2800">
                <a:cs typeface="Calibri"/>
              </a:rPr>
              <a:t>Personal mobility and convenience (including shared, owned, or rented vehicles)</a:t>
            </a:r>
            <a:endParaRPr lang="en-US" sz="2800"/>
          </a:p>
          <a:p>
            <a:endParaRPr lang="en-US">
              <a:cs typeface="Calibri"/>
            </a:endParaRPr>
          </a:p>
          <a:p>
            <a:endParaRPr lang="en-US"/>
          </a:p>
        </p:txBody>
      </p:sp>
      <p:sp>
        <p:nvSpPr>
          <p:cNvPr id="4" name="Slide Number Placeholder 3">
            <a:extLst>
              <a:ext uri="{FF2B5EF4-FFF2-40B4-BE49-F238E27FC236}">
                <a16:creationId xmlns:a16="http://schemas.microsoft.com/office/drawing/2014/main" id="{07D5129A-9FBA-4ADC-BCE0-0E1F94062E87}"/>
              </a:ext>
            </a:extLst>
          </p:cNvPr>
          <p:cNvSpPr>
            <a:spLocks noGrp="1"/>
          </p:cNvSpPr>
          <p:nvPr>
            <p:ph type="sldNum" sz="quarter" idx="4"/>
          </p:nvPr>
        </p:nvSpPr>
        <p:spPr/>
        <p:txBody>
          <a:bodyPr/>
          <a:lstStyle/>
          <a:p>
            <a:fld id="{75472711-4FCB-2141-A321-C0607E714264}" type="slidenum">
              <a:rPr lang="en-US" smtClean="0"/>
              <a:pPr/>
              <a:t>26</a:t>
            </a:fld>
            <a:endParaRPr lang="en-US"/>
          </a:p>
        </p:txBody>
      </p:sp>
    </p:spTree>
    <p:extLst>
      <p:ext uri="{BB962C8B-B14F-4D97-AF65-F5344CB8AC3E}">
        <p14:creationId xmlns:p14="http://schemas.microsoft.com/office/powerpoint/2010/main" val="1741450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40D7-5955-47FF-AEFF-BF10CB75ABDA}"/>
              </a:ext>
            </a:extLst>
          </p:cNvPr>
          <p:cNvSpPr>
            <a:spLocks noGrp="1"/>
          </p:cNvSpPr>
          <p:nvPr>
            <p:ph type="title"/>
          </p:nvPr>
        </p:nvSpPr>
        <p:spPr/>
        <p:txBody>
          <a:bodyPr/>
          <a:lstStyle/>
          <a:p>
            <a:r>
              <a:rPr lang="en-US" b="1">
                <a:cs typeface="Calibri"/>
              </a:rPr>
              <a:t>AV impacts reflected in travel model</a:t>
            </a:r>
            <a:endParaRPr lang="en-US" b="1"/>
          </a:p>
        </p:txBody>
      </p:sp>
      <p:sp>
        <p:nvSpPr>
          <p:cNvPr id="3" name="Slide Number Placeholder 2">
            <a:extLst>
              <a:ext uri="{FF2B5EF4-FFF2-40B4-BE49-F238E27FC236}">
                <a16:creationId xmlns:a16="http://schemas.microsoft.com/office/drawing/2014/main" id="{EC1FDF8C-FDAC-40CD-A697-F772B5316A68}"/>
              </a:ext>
            </a:extLst>
          </p:cNvPr>
          <p:cNvSpPr>
            <a:spLocks noGrp="1"/>
          </p:cNvSpPr>
          <p:nvPr>
            <p:ph type="sldNum" sz="quarter" idx="4"/>
          </p:nvPr>
        </p:nvSpPr>
        <p:spPr/>
        <p:txBody>
          <a:bodyPr/>
          <a:lstStyle/>
          <a:p>
            <a:fld id="{75472711-4FCB-2141-A321-C0607E714264}" type="slidenum">
              <a:rPr lang="en-US" smtClean="0"/>
              <a:pPr/>
              <a:t>27</a:t>
            </a:fld>
            <a:endParaRPr lang="en-US"/>
          </a:p>
        </p:txBody>
      </p:sp>
      <p:pic>
        <p:nvPicPr>
          <p:cNvPr id="4" name="Picture 4" descr="A close up of a sign&#10;&#10;Description generated with very high confidence">
            <a:extLst>
              <a:ext uri="{FF2B5EF4-FFF2-40B4-BE49-F238E27FC236}">
                <a16:creationId xmlns:a16="http://schemas.microsoft.com/office/drawing/2014/main" id="{E63F6D28-AA95-4901-BD9F-1865FD65B710}"/>
              </a:ext>
            </a:extLst>
          </p:cNvPr>
          <p:cNvPicPr>
            <a:picLocks noChangeAspect="1"/>
          </p:cNvPicPr>
          <p:nvPr/>
        </p:nvPicPr>
        <p:blipFill>
          <a:blip r:embed="rId2"/>
          <a:stretch>
            <a:fillRect/>
          </a:stretch>
        </p:blipFill>
        <p:spPr>
          <a:xfrm>
            <a:off x="666391" y="1598317"/>
            <a:ext cx="8479765" cy="3607450"/>
          </a:xfrm>
          <a:prstGeom prst="rect">
            <a:avLst/>
          </a:prstGeom>
        </p:spPr>
      </p:pic>
      <p:sp>
        <p:nvSpPr>
          <p:cNvPr id="6" name="TextBox 5">
            <a:extLst>
              <a:ext uri="{FF2B5EF4-FFF2-40B4-BE49-F238E27FC236}">
                <a16:creationId xmlns:a16="http://schemas.microsoft.com/office/drawing/2014/main" id="{4FDBF9D1-64FC-40F5-B21D-B55B981169E0}"/>
              </a:ext>
            </a:extLst>
          </p:cNvPr>
          <p:cNvSpPr txBox="1"/>
          <p:nvPr/>
        </p:nvSpPr>
        <p:spPr>
          <a:xfrm>
            <a:off x="2380891" y="5928504"/>
            <a:ext cx="426360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Source:  </a:t>
            </a:r>
            <a:r>
              <a:rPr lang="en-US" err="1"/>
              <a:t>Vovsha</a:t>
            </a:r>
            <a:r>
              <a:rPr lang="en-US"/>
              <a:t> and Vyas   </a:t>
            </a:r>
            <a:r>
              <a:rPr lang="en-US" err="1"/>
              <a:t>wsp</a:t>
            </a:r>
            <a:r>
              <a:rPr lang="en-US"/>
              <a:t>  Dec 2018</a:t>
            </a:r>
          </a:p>
        </p:txBody>
      </p:sp>
    </p:spTree>
    <p:extLst>
      <p:ext uri="{BB962C8B-B14F-4D97-AF65-F5344CB8AC3E}">
        <p14:creationId xmlns:p14="http://schemas.microsoft.com/office/powerpoint/2010/main" val="2893696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80DE-637C-4E74-B80A-04CE10E4F917}"/>
              </a:ext>
            </a:extLst>
          </p:cNvPr>
          <p:cNvSpPr>
            <a:spLocks noGrp="1"/>
          </p:cNvSpPr>
          <p:nvPr>
            <p:ph type="title"/>
          </p:nvPr>
        </p:nvSpPr>
        <p:spPr/>
        <p:txBody>
          <a:bodyPr/>
          <a:lstStyle/>
          <a:p>
            <a:r>
              <a:rPr lang="en-US" b="1">
                <a:cs typeface="Calibri"/>
              </a:rPr>
              <a:t>Simulated Highway Capacity Improvement</a:t>
            </a:r>
            <a:endParaRPr lang="en-US"/>
          </a:p>
        </p:txBody>
      </p:sp>
      <p:sp>
        <p:nvSpPr>
          <p:cNvPr id="3" name="Slide Number Placeholder 2">
            <a:extLst>
              <a:ext uri="{FF2B5EF4-FFF2-40B4-BE49-F238E27FC236}">
                <a16:creationId xmlns:a16="http://schemas.microsoft.com/office/drawing/2014/main" id="{F7E851CA-4E00-4D2C-8282-3B084708FDD0}"/>
              </a:ext>
            </a:extLst>
          </p:cNvPr>
          <p:cNvSpPr>
            <a:spLocks noGrp="1"/>
          </p:cNvSpPr>
          <p:nvPr>
            <p:ph type="sldNum" sz="quarter" idx="4"/>
          </p:nvPr>
        </p:nvSpPr>
        <p:spPr/>
        <p:txBody>
          <a:bodyPr/>
          <a:lstStyle/>
          <a:p>
            <a:fld id="{75472711-4FCB-2141-A321-C0607E714264}" type="slidenum">
              <a:rPr lang="en-US" smtClean="0"/>
              <a:pPr/>
              <a:t>28</a:t>
            </a:fld>
            <a:endParaRPr lang="en-US"/>
          </a:p>
        </p:txBody>
      </p:sp>
      <p:pic>
        <p:nvPicPr>
          <p:cNvPr id="4" name="Picture 4" descr="A close up of a map&#10;&#10;Description generated with high confidence">
            <a:extLst>
              <a:ext uri="{FF2B5EF4-FFF2-40B4-BE49-F238E27FC236}">
                <a16:creationId xmlns:a16="http://schemas.microsoft.com/office/drawing/2014/main" id="{A6492EE2-BE5E-4520-AD25-3F5BC4E4BA4E}"/>
              </a:ext>
            </a:extLst>
          </p:cNvPr>
          <p:cNvPicPr>
            <a:picLocks noChangeAspect="1"/>
          </p:cNvPicPr>
          <p:nvPr/>
        </p:nvPicPr>
        <p:blipFill>
          <a:blip r:embed="rId2"/>
          <a:stretch>
            <a:fillRect/>
          </a:stretch>
        </p:blipFill>
        <p:spPr>
          <a:xfrm>
            <a:off x="935967" y="1491592"/>
            <a:ext cx="6948575" cy="4144392"/>
          </a:xfrm>
          <a:prstGeom prst="rect">
            <a:avLst/>
          </a:prstGeom>
        </p:spPr>
      </p:pic>
      <p:sp>
        <p:nvSpPr>
          <p:cNvPr id="6" name="TextBox 5">
            <a:extLst>
              <a:ext uri="{FF2B5EF4-FFF2-40B4-BE49-F238E27FC236}">
                <a16:creationId xmlns:a16="http://schemas.microsoft.com/office/drawing/2014/main" id="{66AFD8E8-89AC-4D56-A0A0-885216D3C37A}"/>
              </a:ext>
            </a:extLst>
          </p:cNvPr>
          <p:cNvSpPr txBox="1"/>
          <p:nvPr/>
        </p:nvSpPr>
        <p:spPr>
          <a:xfrm>
            <a:off x="2348541" y="5831457"/>
            <a:ext cx="4791973"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Source: (Liu, Kan, </a:t>
            </a:r>
            <a:r>
              <a:rPr lang="en-US" err="1"/>
              <a:t>Shladover</a:t>
            </a:r>
            <a:r>
              <a:rPr lang="en-US"/>
              <a:t>, Lu, &amp; </a:t>
            </a:r>
            <a:r>
              <a:rPr lang="en-US" err="1"/>
              <a:t>Ferlis</a:t>
            </a:r>
            <a:r>
              <a:rPr lang="en-US"/>
              <a:t>, 2018)</a:t>
            </a:r>
          </a:p>
          <a:p>
            <a:pPr algn="l"/>
            <a:endParaRPr lang="en-US">
              <a:cs typeface="Calibri"/>
            </a:endParaRPr>
          </a:p>
        </p:txBody>
      </p:sp>
    </p:spTree>
    <p:extLst>
      <p:ext uri="{BB962C8B-B14F-4D97-AF65-F5344CB8AC3E}">
        <p14:creationId xmlns:p14="http://schemas.microsoft.com/office/powerpoint/2010/main" val="3128155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9977-2482-4FFE-B691-1784B20C120D}"/>
              </a:ext>
            </a:extLst>
          </p:cNvPr>
          <p:cNvSpPr>
            <a:spLocks noGrp="1"/>
          </p:cNvSpPr>
          <p:nvPr>
            <p:ph type="title"/>
          </p:nvPr>
        </p:nvSpPr>
        <p:spPr/>
        <p:txBody>
          <a:bodyPr/>
          <a:lstStyle/>
          <a:p>
            <a:r>
              <a:rPr lang="en-US"/>
              <a:t>AO45 Capacity Factors vs Penetration Rate</a:t>
            </a:r>
          </a:p>
        </p:txBody>
      </p:sp>
      <p:sp>
        <p:nvSpPr>
          <p:cNvPr id="4" name="Slide Number Placeholder 3">
            <a:extLst>
              <a:ext uri="{FF2B5EF4-FFF2-40B4-BE49-F238E27FC236}">
                <a16:creationId xmlns:a16="http://schemas.microsoft.com/office/drawing/2014/main" id="{A52B3787-263E-40FD-A619-BE06BAE8B5DA}"/>
              </a:ext>
            </a:extLst>
          </p:cNvPr>
          <p:cNvSpPr>
            <a:spLocks noGrp="1"/>
          </p:cNvSpPr>
          <p:nvPr>
            <p:ph type="sldNum" sz="quarter" idx="4"/>
          </p:nvPr>
        </p:nvSpPr>
        <p:spPr/>
        <p:txBody>
          <a:bodyPr/>
          <a:lstStyle/>
          <a:p>
            <a:fld id="{75472711-4FCB-2141-A321-C0607E714264}" type="slidenum">
              <a:rPr lang="en-US" smtClean="0"/>
              <a:pPr/>
              <a:t>29</a:t>
            </a:fld>
            <a:endParaRPr lang="en-US"/>
          </a:p>
        </p:txBody>
      </p:sp>
      <p:pic>
        <p:nvPicPr>
          <p:cNvPr id="5" name="Picture 5" descr="A close up of text on a white background&#10;&#10;Description generated with high confidence">
            <a:extLst>
              <a:ext uri="{FF2B5EF4-FFF2-40B4-BE49-F238E27FC236}">
                <a16:creationId xmlns:a16="http://schemas.microsoft.com/office/drawing/2014/main" id="{FA097F25-84C6-4F2E-A101-D0C66ACF1487}"/>
              </a:ext>
            </a:extLst>
          </p:cNvPr>
          <p:cNvPicPr>
            <a:picLocks noChangeAspect="1"/>
          </p:cNvPicPr>
          <p:nvPr/>
        </p:nvPicPr>
        <p:blipFill>
          <a:blip r:embed="rId2"/>
          <a:stretch>
            <a:fillRect/>
          </a:stretch>
        </p:blipFill>
        <p:spPr>
          <a:xfrm>
            <a:off x="508660" y="1421088"/>
            <a:ext cx="7790212" cy="4184058"/>
          </a:xfrm>
          <a:prstGeom prst="rect">
            <a:avLst/>
          </a:prstGeom>
        </p:spPr>
      </p:pic>
      <p:sp>
        <p:nvSpPr>
          <p:cNvPr id="3" name="TextBox 2">
            <a:extLst>
              <a:ext uri="{FF2B5EF4-FFF2-40B4-BE49-F238E27FC236}">
                <a16:creationId xmlns:a16="http://schemas.microsoft.com/office/drawing/2014/main" id="{5FEE6339-6506-42E8-AE11-19616D886AC3}"/>
              </a:ext>
            </a:extLst>
          </p:cNvPr>
          <p:cNvSpPr txBox="1"/>
          <p:nvPr/>
        </p:nvSpPr>
        <p:spPr>
          <a:xfrm>
            <a:off x="3224337" y="5953175"/>
            <a:ext cx="398793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Source:  </a:t>
            </a:r>
            <a:r>
              <a:rPr lang="en-US" dirty="0" err="1"/>
              <a:t>Vovsha</a:t>
            </a:r>
            <a:r>
              <a:rPr lang="en-US" dirty="0"/>
              <a:t> and Vyas </a:t>
            </a:r>
            <a:r>
              <a:rPr lang="en-US" dirty="0" err="1"/>
              <a:t>wsp</a:t>
            </a:r>
            <a:r>
              <a:rPr lang="en-US" dirty="0"/>
              <a:t>  Dec 2018</a:t>
            </a:r>
          </a:p>
        </p:txBody>
      </p:sp>
    </p:spTree>
    <p:extLst>
      <p:ext uri="{BB962C8B-B14F-4D97-AF65-F5344CB8AC3E}">
        <p14:creationId xmlns:p14="http://schemas.microsoft.com/office/powerpoint/2010/main" val="26934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C3D2-539B-42C8-B314-A0D4A87006E4}"/>
              </a:ext>
            </a:extLst>
          </p:cNvPr>
          <p:cNvSpPr>
            <a:spLocks noGrp="1"/>
          </p:cNvSpPr>
          <p:nvPr>
            <p:ph type="title"/>
          </p:nvPr>
        </p:nvSpPr>
        <p:spPr/>
        <p:txBody>
          <a:bodyPr/>
          <a:lstStyle/>
          <a:p>
            <a:r>
              <a:rPr lang="en-US"/>
              <a:t>Ohio DOT Literature Review Project</a:t>
            </a:r>
          </a:p>
        </p:txBody>
      </p:sp>
    </p:spTree>
    <p:extLst>
      <p:ext uri="{BB962C8B-B14F-4D97-AF65-F5344CB8AC3E}">
        <p14:creationId xmlns:p14="http://schemas.microsoft.com/office/powerpoint/2010/main" val="3427023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6D4FB-546B-46A8-8FAE-FB724110A847}"/>
              </a:ext>
            </a:extLst>
          </p:cNvPr>
          <p:cNvSpPr>
            <a:spLocks noGrp="1"/>
          </p:cNvSpPr>
          <p:nvPr>
            <p:ph type="title"/>
          </p:nvPr>
        </p:nvSpPr>
        <p:spPr/>
        <p:txBody>
          <a:bodyPr/>
          <a:lstStyle/>
          <a:p>
            <a:r>
              <a:rPr lang="en-US" b="1"/>
              <a:t>Framework for CAV Planning and Modeling</a:t>
            </a:r>
          </a:p>
        </p:txBody>
      </p:sp>
      <p:sp>
        <p:nvSpPr>
          <p:cNvPr id="3" name="Slide Number Placeholder 2">
            <a:extLst>
              <a:ext uri="{FF2B5EF4-FFF2-40B4-BE49-F238E27FC236}">
                <a16:creationId xmlns:a16="http://schemas.microsoft.com/office/drawing/2014/main" id="{04EAA76F-A010-4E21-BB78-67575D371F09}"/>
              </a:ext>
            </a:extLst>
          </p:cNvPr>
          <p:cNvSpPr>
            <a:spLocks noGrp="1"/>
          </p:cNvSpPr>
          <p:nvPr>
            <p:ph type="sldNum" sz="quarter" idx="4"/>
          </p:nvPr>
        </p:nvSpPr>
        <p:spPr/>
        <p:txBody>
          <a:bodyPr/>
          <a:lstStyle/>
          <a:p>
            <a:fld id="{75472711-4FCB-2141-A321-C0607E714264}" type="slidenum">
              <a:rPr lang="en-US" smtClean="0"/>
              <a:pPr/>
              <a:t>30</a:t>
            </a:fld>
            <a:endParaRPr lang="en-US"/>
          </a:p>
        </p:txBody>
      </p:sp>
      <p:pic>
        <p:nvPicPr>
          <p:cNvPr id="4" name="Picture 3">
            <a:extLst>
              <a:ext uri="{FF2B5EF4-FFF2-40B4-BE49-F238E27FC236}">
                <a16:creationId xmlns:a16="http://schemas.microsoft.com/office/drawing/2014/main" id="{24D82A6C-01C6-4A26-9B62-C1FECB85D808}"/>
              </a:ext>
            </a:extLst>
          </p:cNvPr>
          <p:cNvPicPr>
            <a:picLocks noChangeAspect="1"/>
          </p:cNvPicPr>
          <p:nvPr/>
        </p:nvPicPr>
        <p:blipFill>
          <a:blip r:embed="rId2"/>
          <a:stretch>
            <a:fillRect/>
          </a:stretch>
        </p:blipFill>
        <p:spPr>
          <a:xfrm>
            <a:off x="775063" y="1360725"/>
            <a:ext cx="7794172" cy="4400451"/>
          </a:xfrm>
          <a:prstGeom prst="rect">
            <a:avLst/>
          </a:prstGeom>
        </p:spPr>
      </p:pic>
      <p:sp>
        <p:nvSpPr>
          <p:cNvPr id="5" name="TextBox 4">
            <a:extLst>
              <a:ext uri="{FF2B5EF4-FFF2-40B4-BE49-F238E27FC236}">
                <a16:creationId xmlns:a16="http://schemas.microsoft.com/office/drawing/2014/main" id="{C2C500C0-FB18-4E68-8BC1-D3AAC9E36514}"/>
              </a:ext>
            </a:extLst>
          </p:cNvPr>
          <p:cNvSpPr txBox="1"/>
          <p:nvPr/>
        </p:nvSpPr>
        <p:spPr>
          <a:xfrm>
            <a:off x="1254034" y="6024463"/>
            <a:ext cx="6877780" cy="584775"/>
          </a:xfrm>
          <a:prstGeom prst="rect">
            <a:avLst/>
          </a:prstGeom>
          <a:noFill/>
        </p:spPr>
        <p:txBody>
          <a:bodyPr wrap="none" rtlCol="0">
            <a:spAutoFit/>
          </a:bodyPr>
          <a:lstStyle/>
          <a:p>
            <a:r>
              <a:rPr lang="en-US" sz="1600" i="1"/>
              <a:t>Source:  Updating Regional Transportation Planning and Modeling Tools</a:t>
            </a:r>
          </a:p>
          <a:p>
            <a:r>
              <a:rPr lang="en-US" sz="1600" i="1"/>
              <a:t>to Address Impacts of Connected and Automated Vehicles NCHRP 896 Vol 1 2018</a:t>
            </a:r>
            <a:endParaRPr lang="en-US" sz="1600"/>
          </a:p>
        </p:txBody>
      </p:sp>
    </p:spTree>
    <p:extLst>
      <p:ext uri="{BB962C8B-B14F-4D97-AF65-F5344CB8AC3E}">
        <p14:creationId xmlns:p14="http://schemas.microsoft.com/office/powerpoint/2010/main" val="3888321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612B0-8015-4EDF-84C4-E08F944D0CCA}"/>
              </a:ext>
            </a:extLst>
          </p:cNvPr>
          <p:cNvSpPr>
            <a:spLocks noGrp="1"/>
          </p:cNvSpPr>
          <p:nvPr>
            <p:ph type="title"/>
          </p:nvPr>
        </p:nvSpPr>
        <p:spPr/>
        <p:txBody>
          <a:bodyPr/>
          <a:lstStyle/>
          <a:p>
            <a:r>
              <a:rPr lang="en-US" b="1"/>
              <a:t>CAV Impacts on Modeling</a:t>
            </a:r>
          </a:p>
        </p:txBody>
      </p:sp>
      <p:sp>
        <p:nvSpPr>
          <p:cNvPr id="3" name="Content Placeholder 2">
            <a:extLst>
              <a:ext uri="{FF2B5EF4-FFF2-40B4-BE49-F238E27FC236}">
                <a16:creationId xmlns:a16="http://schemas.microsoft.com/office/drawing/2014/main" id="{8C4333E2-EA3F-404C-AE59-1D69A63EC9DE}"/>
              </a:ext>
            </a:extLst>
          </p:cNvPr>
          <p:cNvSpPr>
            <a:spLocks noGrp="1"/>
          </p:cNvSpPr>
          <p:nvPr>
            <p:ph idx="1"/>
          </p:nvPr>
        </p:nvSpPr>
        <p:spPr/>
        <p:txBody>
          <a:bodyPr>
            <a:normAutofit/>
          </a:bodyPr>
          <a:lstStyle/>
          <a:p>
            <a:r>
              <a:rPr lang="en-US"/>
              <a:t>Modeling in the Past:  </a:t>
            </a:r>
          </a:p>
          <a:p>
            <a:pPr lvl="1"/>
            <a:r>
              <a:rPr lang="en-US"/>
              <a:t>Travel behavior and mode choice trends for next 20-30 years relatively stable</a:t>
            </a:r>
          </a:p>
          <a:p>
            <a:pPr lvl="1"/>
            <a:r>
              <a:rPr lang="en-US"/>
              <a:t>Model calibration calibrated w survey data and validated with existing mode usage</a:t>
            </a:r>
          </a:p>
          <a:p>
            <a:r>
              <a:rPr lang="en-US"/>
              <a:t>With CAVs:  Not any more</a:t>
            </a:r>
          </a:p>
          <a:p>
            <a:pPr lvl="1"/>
            <a:r>
              <a:rPr lang="en-US"/>
              <a:t>New modes</a:t>
            </a:r>
          </a:p>
          <a:p>
            <a:pPr lvl="1"/>
            <a:r>
              <a:rPr lang="en-US"/>
              <a:t>different behavior</a:t>
            </a:r>
          </a:p>
          <a:p>
            <a:pPr lvl="1"/>
            <a:r>
              <a:rPr lang="en-US"/>
              <a:t>different impacts</a:t>
            </a:r>
          </a:p>
          <a:p>
            <a:endParaRPr lang="en-US"/>
          </a:p>
          <a:p>
            <a:r>
              <a:rPr lang="en-US"/>
              <a:t>Going forward:  models need to be adjusted</a:t>
            </a:r>
          </a:p>
        </p:txBody>
      </p:sp>
      <p:sp>
        <p:nvSpPr>
          <p:cNvPr id="4" name="Slide Number Placeholder 3">
            <a:extLst>
              <a:ext uri="{FF2B5EF4-FFF2-40B4-BE49-F238E27FC236}">
                <a16:creationId xmlns:a16="http://schemas.microsoft.com/office/drawing/2014/main" id="{6B55DB7C-0AA0-4B34-9FF7-15415A3BEF8E}"/>
              </a:ext>
            </a:extLst>
          </p:cNvPr>
          <p:cNvSpPr>
            <a:spLocks noGrp="1"/>
          </p:cNvSpPr>
          <p:nvPr>
            <p:ph type="sldNum" sz="quarter" idx="4"/>
          </p:nvPr>
        </p:nvSpPr>
        <p:spPr/>
        <p:txBody>
          <a:bodyPr/>
          <a:lstStyle/>
          <a:p>
            <a:fld id="{75472711-4FCB-2141-A321-C0607E714264}" type="slidenum">
              <a:rPr lang="en-US" smtClean="0"/>
              <a:pPr/>
              <a:t>31</a:t>
            </a:fld>
            <a:endParaRPr lang="en-US"/>
          </a:p>
        </p:txBody>
      </p:sp>
    </p:spTree>
    <p:extLst>
      <p:ext uri="{BB962C8B-B14F-4D97-AF65-F5344CB8AC3E}">
        <p14:creationId xmlns:p14="http://schemas.microsoft.com/office/powerpoint/2010/main" val="579970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32B84-704D-4BAE-A472-183D9B626F21}"/>
              </a:ext>
            </a:extLst>
          </p:cNvPr>
          <p:cNvSpPr>
            <a:spLocks noGrp="1"/>
          </p:cNvSpPr>
          <p:nvPr>
            <p:ph type="title"/>
          </p:nvPr>
        </p:nvSpPr>
        <p:spPr/>
        <p:txBody>
          <a:bodyPr/>
          <a:lstStyle/>
          <a:p>
            <a:r>
              <a:rPr lang="en-US"/>
              <a:t>CAV Traffic Simulation</a:t>
            </a:r>
          </a:p>
        </p:txBody>
      </p:sp>
    </p:spTree>
    <p:extLst>
      <p:ext uri="{BB962C8B-B14F-4D97-AF65-F5344CB8AC3E}">
        <p14:creationId xmlns:p14="http://schemas.microsoft.com/office/powerpoint/2010/main" val="2200820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Societal Trends Driving Uncertainty</a:t>
            </a:r>
          </a:p>
        </p:txBody>
      </p:sp>
      <p:sp>
        <p:nvSpPr>
          <p:cNvPr id="5" name="Slide Number Placeholder 4"/>
          <p:cNvSpPr>
            <a:spLocks noGrp="1"/>
          </p:cNvSpPr>
          <p:nvPr>
            <p:ph type="sldNum" sz="quarter" idx="4"/>
          </p:nvPr>
        </p:nvSpPr>
        <p:spPr/>
        <p:txBody>
          <a:bodyPr/>
          <a:lstStyle/>
          <a:p>
            <a:fld id="{75472711-4FCB-2141-A321-C0607E714264}" type="slidenum">
              <a:rPr lang="en-US" smtClean="0"/>
              <a:pPr/>
              <a:t>33</a:t>
            </a:fld>
            <a:endParaRPr lang="en-US"/>
          </a:p>
        </p:txBody>
      </p:sp>
      <p:graphicFrame>
        <p:nvGraphicFramePr>
          <p:cNvPr id="6" name="Content Placeholder 8"/>
          <p:cNvGraphicFramePr>
            <a:graphicFrameLocks/>
          </p:cNvGraphicFramePr>
          <p:nvPr>
            <p:extLst>
              <p:ext uri="{D42A27DB-BD31-4B8C-83A1-F6EECF244321}">
                <p14:modId xmlns:p14="http://schemas.microsoft.com/office/powerpoint/2010/main" val="2524458112"/>
              </p:ext>
            </p:extLst>
          </p:nvPr>
        </p:nvGraphicFramePr>
        <p:xfrm>
          <a:off x="566822" y="1454151"/>
          <a:ext cx="8153400" cy="434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030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Incorporating Uncertainty into Travel Modeling</a:t>
            </a:r>
          </a:p>
        </p:txBody>
      </p:sp>
      <p:sp>
        <p:nvSpPr>
          <p:cNvPr id="5" name="Slide Number Placeholder 4"/>
          <p:cNvSpPr>
            <a:spLocks noGrp="1"/>
          </p:cNvSpPr>
          <p:nvPr>
            <p:ph type="sldNum" sz="quarter" idx="4"/>
          </p:nvPr>
        </p:nvSpPr>
        <p:spPr/>
        <p:txBody>
          <a:bodyPr/>
          <a:lstStyle/>
          <a:p>
            <a:fld id="{75472711-4FCB-2141-A321-C0607E714264}" type="slidenum">
              <a:rPr lang="en-US" smtClean="0"/>
              <a:pPr/>
              <a:t>34</a:t>
            </a:fld>
            <a:endParaRPr lang="en-US"/>
          </a:p>
        </p:txBody>
      </p:sp>
      <p:sp>
        <p:nvSpPr>
          <p:cNvPr id="6" name="Oval 5"/>
          <p:cNvSpPr/>
          <p:nvPr/>
        </p:nvSpPr>
        <p:spPr>
          <a:xfrm>
            <a:off x="1784684" y="2255542"/>
            <a:ext cx="2057400" cy="2057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89884" y="2179342"/>
            <a:ext cx="2057400" cy="2057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89484" y="2407079"/>
            <a:ext cx="1695710" cy="1754326"/>
          </a:xfrm>
          <a:prstGeom prst="rect">
            <a:avLst/>
          </a:prstGeom>
          <a:noFill/>
        </p:spPr>
        <p:txBody>
          <a:bodyPr wrap="square" rtlCol="0">
            <a:spAutoFit/>
          </a:bodyPr>
          <a:lstStyle/>
          <a:p>
            <a:r>
              <a:rPr lang="en-US" b="1"/>
              <a:t>Demand Side</a:t>
            </a:r>
          </a:p>
          <a:p>
            <a:endParaRPr lang="en-US"/>
          </a:p>
          <a:p>
            <a:r>
              <a:rPr lang="en-US"/>
              <a:t>Modify demand to reflect AV adoption rates on usage</a:t>
            </a:r>
          </a:p>
        </p:txBody>
      </p:sp>
      <p:sp>
        <p:nvSpPr>
          <p:cNvPr id="9" name="TextBox 8"/>
          <p:cNvSpPr txBox="1"/>
          <p:nvPr/>
        </p:nvSpPr>
        <p:spPr>
          <a:xfrm>
            <a:off x="5594684" y="2268579"/>
            <a:ext cx="1551382" cy="2031325"/>
          </a:xfrm>
          <a:prstGeom prst="rect">
            <a:avLst/>
          </a:prstGeom>
          <a:noFill/>
        </p:spPr>
        <p:txBody>
          <a:bodyPr wrap="square" rtlCol="0">
            <a:spAutoFit/>
          </a:bodyPr>
          <a:lstStyle/>
          <a:p>
            <a:pPr algn="ctr"/>
            <a:r>
              <a:rPr lang="en-US" b="1"/>
              <a:t>Supply Side</a:t>
            </a:r>
          </a:p>
          <a:p>
            <a:pPr algn="ctr"/>
            <a:endParaRPr lang="en-US"/>
          </a:p>
          <a:p>
            <a:pPr algn="ctr"/>
            <a:r>
              <a:rPr lang="en-US"/>
              <a:t>Modify supply side to reflect AV adoption on capacity</a:t>
            </a:r>
          </a:p>
          <a:p>
            <a:pPr algn="ctr"/>
            <a:endParaRPr lang="en-US"/>
          </a:p>
        </p:txBody>
      </p:sp>
      <p:sp>
        <p:nvSpPr>
          <p:cNvPr id="10" name="TextBox 9"/>
          <p:cNvSpPr txBox="1"/>
          <p:nvPr/>
        </p:nvSpPr>
        <p:spPr>
          <a:xfrm>
            <a:off x="1251284" y="4933731"/>
            <a:ext cx="2895600" cy="646331"/>
          </a:xfrm>
          <a:prstGeom prst="rect">
            <a:avLst/>
          </a:prstGeom>
          <a:noFill/>
        </p:spPr>
        <p:txBody>
          <a:bodyPr wrap="square" rtlCol="0">
            <a:spAutoFit/>
          </a:bodyPr>
          <a:lstStyle/>
          <a:p>
            <a:pPr algn="ctr"/>
            <a:r>
              <a:rPr lang="en-US" b="1"/>
              <a:t>Change “When” and “How” People Travel</a:t>
            </a:r>
          </a:p>
        </p:txBody>
      </p:sp>
      <p:sp>
        <p:nvSpPr>
          <p:cNvPr id="11" name="TextBox 10"/>
          <p:cNvSpPr txBox="1"/>
          <p:nvPr/>
        </p:nvSpPr>
        <p:spPr>
          <a:xfrm>
            <a:off x="4715179" y="4933731"/>
            <a:ext cx="3581430" cy="646331"/>
          </a:xfrm>
          <a:prstGeom prst="rect">
            <a:avLst/>
          </a:prstGeom>
          <a:noFill/>
        </p:spPr>
        <p:txBody>
          <a:bodyPr wrap="none" rtlCol="0">
            <a:spAutoFit/>
          </a:bodyPr>
          <a:lstStyle/>
          <a:p>
            <a:pPr algn="ctr"/>
            <a:r>
              <a:rPr lang="en-US" b="1"/>
              <a:t>Change “What Happens” on the Road</a:t>
            </a:r>
          </a:p>
          <a:p>
            <a:pPr algn="ctr"/>
            <a:r>
              <a:rPr lang="en-US" b="1"/>
              <a:t>When People Travel</a:t>
            </a:r>
          </a:p>
        </p:txBody>
      </p:sp>
      <p:sp>
        <p:nvSpPr>
          <p:cNvPr id="12" name="Curved Down Arrow 11"/>
          <p:cNvSpPr/>
          <p:nvPr/>
        </p:nvSpPr>
        <p:spPr>
          <a:xfrm>
            <a:off x="3526398" y="1648663"/>
            <a:ext cx="2057400" cy="7611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rot="10800000">
            <a:off x="3526398" y="4008142"/>
            <a:ext cx="2057400" cy="7611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1916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FEAF-3FA9-42B3-8412-324BCF7AA4C4}"/>
              </a:ext>
            </a:extLst>
          </p:cNvPr>
          <p:cNvSpPr>
            <a:spLocks noGrp="1"/>
          </p:cNvSpPr>
          <p:nvPr>
            <p:ph type="title"/>
          </p:nvPr>
        </p:nvSpPr>
        <p:spPr/>
        <p:txBody>
          <a:bodyPr/>
          <a:lstStyle/>
          <a:p>
            <a:r>
              <a:rPr lang="en-US" b="1" dirty="0"/>
              <a:t>Traffic Simulation of CAVs</a:t>
            </a:r>
            <a:endParaRPr lang="en-US" dirty="0"/>
          </a:p>
        </p:txBody>
      </p:sp>
      <p:sp>
        <p:nvSpPr>
          <p:cNvPr id="3" name="Content Placeholder 2">
            <a:extLst>
              <a:ext uri="{FF2B5EF4-FFF2-40B4-BE49-F238E27FC236}">
                <a16:creationId xmlns:a16="http://schemas.microsoft.com/office/drawing/2014/main" id="{C2849036-9B38-492D-AF39-0DBE8A9CB673}"/>
              </a:ext>
            </a:extLst>
          </p:cNvPr>
          <p:cNvSpPr>
            <a:spLocks noGrp="1"/>
          </p:cNvSpPr>
          <p:nvPr>
            <p:ph idx="1"/>
          </p:nvPr>
        </p:nvSpPr>
        <p:spPr/>
        <p:txBody>
          <a:bodyPr vert="horz" lIns="91440" tIns="45720" rIns="91440" bIns="45720" rtlCol="0" anchor="t">
            <a:normAutofit lnSpcReduction="10000"/>
          </a:bodyPr>
          <a:lstStyle/>
          <a:p>
            <a:r>
              <a:rPr lang="en-US" dirty="0"/>
              <a:t>Two Key Simulation Models Used with CAVs</a:t>
            </a:r>
          </a:p>
          <a:p>
            <a:r>
              <a:rPr lang="en-US" b="1" dirty="0" err="1"/>
              <a:t>Vissim</a:t>
            </a:r>
            <a:r>
              <a:rPr lang="en-US" b="1" dirty="0"/>
              <a:t> – </a:t>
            </a:r>
            <a:r>
              <a:rPr lang="en-US" dirty="0"/>
              <a:t>Some adjustments to internal parameters and Car Following made. Used in numerous CAVs-related research studies.</a:t>
            </a:r>
            <a:endParaRPr lang="en-US"/>
          </a:p>
          <a:p>
            <a:pPr lvl="1"/>
            <a:r>
              <a:rPr lang="en-US" dirty="0"/>
              <a:t>Stanek, D., R. T. Milam, E. Huang, et. al. </a:t>
            </a:r>
            <a:r>
              <a:rPr lang="en-US" i="1" dirty="0"/>
              <a:t>Measuring Autonomous Vehicle Impacts on Congested Networks Using Simulation</a:t>
            </a:r>
            <a:r>
              <a:rPr lang="en-US" dirty="0"/>
              <a:t>. Fehr &amp; Peers, 2018.</a:t>
            </a:r>
          </a:p>
          <a:p>
            <a:r>
              <a:rPr lang="en-US" b="1" dirty="0" err="1">
                <a:cs typeface="Calibri"/>
              </a:rPr>
              <a:t>TransModeler</a:t>
            </a:r>
            <a:r>
              <a:rPr lang="en-US" b="1" dirty="0">
                <a:cs typeface="Calibri"/>
              </a:rPr>
              <a:t> – </a:t>
            </a:r>
            <a:r>
              <a:rPr lang="en-US" dirty="0">
                <a:cs typeface="Calibri"/>
              </a:rPr>
              <a:t>allows new vehicle classes equivalent to SAE levels.  Used with adjustments documented in FHWA study</a:t>
            </a:r>
          </a:p>
          <a:p>
            <a:pPr lvl="1"/>
            <a:r>
              <a:rPr lang="en-US" dirty="0">
                <a:cs typeface="Calibri"/>
              </a:rPr>
              <a:t>Stabler, B., M. Bradley, D. Morgan, H. Slavin, and K. Haque. </a:t>
            </a:r>
            <a:r>
              <a:rPr lang="en-US" i="1" dirty="0">
                <a:cs typeface="Calibri"/>
              </a:rPr>
              <a:t>Volume 2: Model Impacts of Connected and Autonomous/Automated Vehicles (CAVs) and Ride-Hailing with Activity-Based Model (ABM) and Dynamic Traffic Assignment (DTA) – An Experiment </a:t>
            </a:r>
            <a:r>
              <a:rPr lang="en-US" dirty="0">
                <a:cs typeface="Calibri"/>
              </a:rPr>
              <a:t>FHWA, 2018.</a:t>
            </a:r>
            <a:endParaRPr lang="en-US" dirty="0"/>
          </a:p>
        </p:txBody>
      </p:sp>
      <p:sp>
        <p:nvSpPr>
          <p:cNvPr id="4" name="Slide Number Placeholder 3">
            <a:extLst>
              <a:ext uri="{FF2B5EF4-FFF2-40B4-BE49-F238E27FC236}">
                <a16:creationId xmlns:a16="http://schemas.microsoft.com/office/drawing/2014/main" id="{6D052380-4D30-4FE7-9C02-CFF0142B64FD}"/>
              </a:ext>
            </a:extLst>
          </p:cNvPr>
          <p:cNvSpPr>
            <a:spLocks noGrp="1"/>
          </p:cNvSpPr>
          <p:nvPr>
            <p:ph type="sldNum" sz="quarter" idx="4"/>
          </p:nvPr>
        </p:nvSpPr>
        <p:spPr/>
        <p:txBody>
          <a:bodyPr/>
          <a:lstStyle/>
          <a:p>
            <a:fld id="{75472711-4FCB-2141-A321-C0607E714264}" type="slidenum">
              <a:rPr lang="en-US" smtClean="0"/>
              <a:pPr/>
              <a:t>35</a:t>
            </a:fld>
            <a:endParaRPr lang="en-US"/>
          </a:p>
        </p:txBody>
      </p:sp>
    </p:spTree>
    <p:extLst>
      <p:ext uri="{BB962C8B-B14F-4D97-AF65-F5344CB8AC3E}">
        <p14:creationId xmlns:p14="http://schemas.microsoft.com/office/powerpoint/2010/main" val="1676138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Florida DOT </a:t>
            </a:r>
            <a:r>
              <a:rPr lang="en-US" err="1"/>
              <a:t>TransFuture</a:t>
            </a:r>
            <a:r>
              <a:rPr lang="en-US"/>
              <a:t>: Inputs</a:t>
            </a:r>
          </a:p>
        </p:txBody>
      </p:sp>
      <p:sp>
        <p:nvSpPr>
          <p:cNvPr id="5" name="Slide Number Placeholder 4"/>
          <p:cNvSpPr>
            <a:spLocks noGrp="1"/>
          </p:cNvSpPr>
          <p:nvPr>
            <p:ph type="sldNum" sz="quarter" idx="4"/>
          </p:nvPr>
        </p:nvSpPr>
        <p:spPr/>
        <p:txBody>
          <a:bodyPr/>
          <a:lstStyle/>
          <a:p>
            <a:fld id="{75472711-4FCB-2141-A321-C0607E714264}" type="slidenum">
              <a:rPr lang="en-US" smtClean="0"/>
              <a:pPr/>
              <a:t>36</a:t>
            </a:fld>
            <a:endParaRPr lang="en-US"/>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914" t="10001" r="15679" b="54445"/>
          <a:stretch/>
        </p:blipFill>
        <p:spPr bwMode="auto">
          <a:xfrm>
            <a:off x="1789814" y="1081784"/>
            <a:ext cx="5638800" cy="223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1058779" y="2986784"/>
            <a:ext cx="7100870" cy="2971800"/>
            <a:chOff x="126196" y="1190928"/>
            <a:chExt cx="8869680" cy="4202671"/>
          </a:xfrm>
        </p:grpSpPr>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6" y="1190928"/>
              <a:ext cx="8869680" cy="4202671"/>
            </a:xfrm>
            <a:prstGeom prst="rect">
              <a:avLst/>
            </a:prstGeom>
            <a:noFill/>
            <a:ln w="9525">
              <a:solidFill>
                <a:schemeClr val="bg1">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8359796" y="1190928"/>
              <a:ext cx="633047" cy="180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272358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Florida DOT </a:t>
            </a:r>
            <a:r>
              <a:rPr lang="en-US" err="1"/>
              <a:t>TransFuture</a:t>
            </a:r>
            <a:r>
              <a:rPr lang="en-US"/>
              <a:t>: Outputs</a:t>
            </a:r>
          </a:p>
        </p:txBody>
      </p:sp>
      <p:sp>
        <p:nvSpPr>
          <p:cNvPr id="5" name="Slide Number Placeholder 4"/>
          <p:cNvSpPr>
            <a:spLocks noGrp="1"/>
          </p:cNvSpPr>
          <p:nvPr>
            <p:ph type="sldNum" sz="quarter" idx="4"/>
          </p:nvPr>
        </p:nvSpPr>
        <p:spPr/>
        <p:txBody>
          <a:bodyPr/>
          <a:lstStyle/>
          <a:p>
            <a:fld id="{75472711-4FCB-2141-A321-C0607E714264}" type="slidenum">
              <a:rPr lang="en-US" smtClean="0"/>
              <a:pPr/>
              <a:t>37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15" y="1839495"/>
            <a:ext cx="8068492" cy="3876841"/>
          </a:xfrm>
          <a:prstGeom prst="rect">
            <a:avLst/>
          </a:prstGeom>
        </p:spPr>
      </p:pic>
    </p:spTree>
    <p:extLst>
      <p:ext uri="{BB962C8B-B14F-4D97-AF65-F5344CB8AC3E}">
        <p14:creationId xmlns:p14="http://schemas.microsoft.com/office/powerpoint/2010/main" val="71523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Florida DOT </a:t>
            </a:r>
            <a:r>
              <a:rPr lang="en-US" err="1"/>
              <a:t>TransFuture</a:t>
            </a:r>
            <a:r>
              <a:rPr lang="en-US"/>
              <a:t>: Business as Usual</a:t>
            </a:r>
          </a:p>
        </p:txBody>
      </p:sp>
      <p:sp>
        <p:nvSpPr>
          <p:cNvPr id="5" name="Slide Number Placeholder 4"/>
          <p:cNvSpPr>
            <a:spLocks noGrp="1"/>
          </p:cNvSpPr>
          <p:nvPr>
            <p:ph type="sldNum" sz="quarter" idx="4"/>
          </p:nvPr>
        </p:nvSpPr>
        <p:spPr/>
        <p:txBody>
          <a:bodyPr/>
          <a:lstStyle/>
          <a:p>
            <a:fld id="{75472711-4FCB-2141-A321-C0607E714264}" type="slidenum">
              <a:rPr lang="en-US" smtClean="0"/>
              <a:pPr/>
              <a:t>38</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994234"/>
            <a:ext cx="671283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4318000" y="3594434"/>
            <a:ext cx="2590799" cy="838199"/>
          </a:xfrm>
          <a:prstGeom prst="rect">
            <a:avLst/>
          </a:prstGeom>
          <a:solidFill>
            <a:schemeClr val="accent1"/>
          </a:solidFill>
        </p:spPr>
        <p:txBody>
          <a:bodyPr vert="horz" lIns="91440" tIns="45720" rIns="91440" bIns="45720" rtlCol="0">
            <a:normAutofit/>
          </a:bodyPr>
          <a:lstStyle>
            <a:lvl1pPr marL="182880" indent="-182880" algn="l" defTabSz="914400" rtl="0" eaLnBrk="1" latinLnBrk="0" hangingPunct="1">
              <a:spcBef>
                <a:spcPct val="20000"/>
              </a:spcBef>
              <a:buSzPct val="75000"/>
              <a:buFont typeface="Wingdings" pitchFamily="2" charset="2"/>
              <a:buChar char="§"/>
              <a:defRPr sz="1800" kern="1200" cap="none" spc="0" baseline="0">
                <a:solidFill>
                  <a:schemeClr val="tx1"/>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chemeClr val="tx1"/>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chemeClr val="tx1"/>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a:t>8 lane by 2045; </a:t>
            </a:r>
          </a:p>
          <a:p>
            <a:pPr marL="0" indent="0">
              <a:buFont typeface="Wingdings" pitchFamily="2" charset="2"/>
              <a:buNone/>
            </a:pPr>
            <a:r>
              <a:rPr lang="en-US" sz="2000"/>
              <a:t>10 lane by 2056 </a:t>
            </a:r>
          </a:p>
        </p:txBody>
      </p:sp>
      <p:sp>
        <p:nvSpPr>
          <p:cNvPr id="8" name="TextBox 7"/>
          <p:cNvSpPr txBox="1"/>
          <p:nvPr/>
        </p:nvSpPr>
        <p:spPr>
          <a:xfrm>
            <a:off x="7220831" y="2999690"/>
            <a:ext cx="1960339" cy="369332"/>
          </a:xfrm>
          <a:prstGeom prst="rect">
            <a:avLst/>
          </a:prstGeom>
          <a:noFill/>
        </p:spPr>
        <p:txBody>
          <a:bodyPr wrap="square" rtlCol="0">
            <a:spAutoFit/>
          </a:bodyPr>
          <a:lstStyle/>
          <a:p>
            <a:r>
              <a:rPr lang="en-US"/>
              <a:t>6-lane capacity</a:t>
            </a:r>
          </a:p>
        </p:txBody>
      </p:sp>
      <p:sp>
        <p:nvSpPr>
          <p:cNvPr id="9" name="TextBox 8"/>
          <p:cNvSpPr txBox="1"/>
          <p:nvPr/>
        </p:nvSpPr>
        <p:spPr>
          <a:xfrm>
            <a:off x="7234354" y="2563246"/>
            <a:ext cx="1946817" cy="369332"/>
          </a:xfrm>
          <a:prstGeom prst="rect">
            <a:avLst/>
          </a:prstGeom>
          <a:noFill/>
        </p:spPr>
        <p:txBody>
          <a:bodyPr wrap="square" rtlCol="0">
            <a:spAutoFit/>
          </a:bodyPr>
          <a:lstStyle/>
          <a:p>
            <a:r>
              <a:rPr lang="en-US"/>
              <a:t>8-lane capacity</a:t>
            </a:r>
          </a:p>
        </p:txBody>
      </p:sp>
      <p:sp>
        <p:nvSpPr>
          <p:cNvPr id="10" name="TextBox 9"/>
          <p:cNvSpPr txBox="1"/>
          <p:nvPr/>
        </p:nvSpPr>
        <p:spPr>
          <a:xfrm>
            <a:off x="7220832" y="2094860"/>
            <a:ext cx="1960340" cy="369332"/>
          </a:xfrm>
          <a:prstGeom prst="rect">
            <a:avLst/>
          </a:prstGeom>
          <a:noFill/>
        </p:spPr>
        <p:txBody>
          <a:bodyPr wrap="square" rtlCol="0">
            <a:spAutoFit/>
          </a:bodyPr>
          <a:lstStyle/>
          <a:p>
            <a:r>
              <a:rPr lang="en-US"/>
              <a:t>10-lane capacity</a:t>
            </a:r>
          </a:p>
        </p:txBody>
      </p:sp>
    </p:spTree>
    <p:extLst>
      <p:ext uri="{BB962C8B-B14F-4D97-AF65-F5344CB8AC3E}">
        <p14:creationId xmlns:p14="http://schemas.microsoft.com/office/powerpoint/2010/main" val="1957620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Florida DOT </a:t>
            </a:r>
            <a:r>
              <a:rPr lang="en-US" err="1"/>
              <a:t>TransFuture</a:t>
            </a:r>
            <a:r>
              <a:rPr lang="en-US"/>
              <a:t>: with CAV technology</a:t>
            </a:r>
          </a:p>
        </p:txBody>
      </p:sp>
      <p:sp>
        <p:nvSpPr>
          <p:cNvPr id="5" name="Slide Number Placeholder 4"/>
          <p:cNvSpPr>
            <a:spLocks noGrp="1"/>
          </p:cNvSpPr>
          <p:nvPr>
            <p:ph type="sldNum" sz="quarter" idx="4"/>
          </p:nvPr>
        </p:nvSpPr>
        <p:spPr/>
        <p:txBody>
          <a:bodyPr/>
          <a:lstStyle/>
          <a:p>
            <a:fld id="{75472711-4FCB-2141-A321-C0607E714264}" type="slidenum">
              <a:rPr lang="en-US" smtClean="0"/>
              <a:pPr/>
              <a:t>39</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661" y="1961533"/>
            <a:ext cx="6269317" cy="33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3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586B5D-A1A7-4C51-B882-56082BD85280}"/>
              </a:ext>
            </a:extLst>
          </p:cNvPr>
          <p:cNvSpPr>
            <a:spLocks noGrp="1"/>
          </p:cNvSpPr>
          <p:nvPr>
            <p:ph type="title"/>
          </p:nvPr>
        </p:nvSpPr>
        <p:spPr/>
        <p:txBody>
          <a:bodyPr/>
          <a:lstStyle/>
          <a:p>
            <a:r>
              <a:rPr lang="en-US"/>
              <a:t>ODOT Lit Review Team</a:t>
            </a:r>
          </a:p>
        </p:txBody>
      </p:sp>
      <p:sp>
        <p:nvSpPr>
          <p:cNvPr id="6" name="Content Placeholder 5">
            <a:extLst>
              <a:ext uri="{FF2B5EF4-FFF2-40B4-BE49-F238E27FC236}">
                <a16:creationId xmlns:a16="http://schemas.microsoft.com/office/drawing/2014/main" id="{91AC3F1F-478F-47E5-A85A-AB3DF06FB5A9}"/>
              </a:ext>
            </a:extLst>
          </p:cNvPr>
          <p:cNvSpPr>
            <a:spLocks noGrp="1"/>
          </p:cNvSpPr>
          <p:nvPr>
            <p:ph sz="half" idx="1"/>
          </p:nvPr>
        </p:nvSpPr>
        <p:spPr/>
        <p:txBody>
          <a:bodyPr vert="horz" lIns="91440" tIns="45720" rIns="91440" bIns="45720" rtlCol="0" anchor="t">
            <a:normAutofit/>
          </a:bodyPr>
          <a:lstStyle/>
          <a:p>
            <a:r>
              <a:rPr lang="en-US"/>
              <a:t>CDM Smith</a:t>
            </a:r>
          </a:p>
          <a:p>
            <a:r>
              <a:rPr lang="en-US"/>
              <a:t>Caliper</a:t>
            </a:r>
          </a:p>
          <a:p>
            <a:r>
              <a:rPr lang="en-US"/>
              <a:t>Steve Shladover</a:t>
            </a:r>
          </a:p>
          <a:p>
            <a:r>
              <a:rPr lang="en-US"/>
              <a:t>HDR</a:t>
            </a:r>
          </a:p>
          <a:p>
            <a:r>
              <a:rPr lang="en-US"/>
              <a:t>Delft</a:t>
            </a:r>
          </a:p>
          <a:p>
            <a:r>
              <a:rPr lang="en-US"/>
              <a:t>OSU</a:t>
            </a:r>
          </a:p>
          <a:p>
            <a:endParaRPr lang="en-US"/>
          </a:p>
          <a:p>
            <a:r>
              <a:rPr lang="en-US"/>
              <a:t>Report being reviewed by ODOT</a:t>
            </a:r>
          </a:p>
        </p:txBody>
      </p:sp>
      <p:pic>
        <p:nvPicPr>
          <p:cNvPr id="3" name="Picture 3" descr="A screenshot of a cell phone&#10;&#10;Description generated with very high confidence">
            <a:extLst>
              <a:ext uri="{FF2B5EF4-FFF2-40B4-BE49-F238E27FC236}">
                <a16:creationId xmlns:a16="http://schemas.microsoft.com/office/drawing/2014/main" id="{3E1F65E6-EE27-4E99-8E6F-05858B732190}"/>
              </a:ext>
            </a:extLst>
          </p:cNvPr>
          <p:cNvPicPr>
            <a:picLocks noGrp="1" noChangeAspect="1"/>
          </p:cNvPicPr>
          <p:nvPr>
            <p:ph sz="half" idx="2"/>
          </p:nvPr>
        </p:nvPicPr>
        <p:blipFill>
          <a:blip r:embed="rId2"/>
          <a:stretch>
            <a:fillRect/>
          </a:stretch>
        </p:blipFill>
        <p:spPr>
          <a:xfrm>
            <a:off x="4244287" y="1381478"/>
            <a:ext cx="4583320" cy="4708403"/>
          </a:xfrm>
          <a:prstGeom prst="rect">
            <a:avLst/>
          </a:prstGeom>
        </p:spPr>
      </p:pic>
    </p:spTree>
    <p:extLst>
      <p:ext uri="{BB962C8B-B14F-4D97-AF65-F5344CB8AC3E}">
        <p14:creationId xmlns:p14="http://schemas.microsoft.com/office/powerpoint/2010/main" val="3618725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Incorporating CAVs into Supply Side</a:t>
            </a:r>
          </a:p>
        </p:txBody>
      </p:sp>
      <p:sp>
        <p:nvSpPr>
          <p:cNvPr id="3" name="Content Placeholder 2"/>
          <p:cNvSpPr>
            <a:spLocks noGrp="1"/>
          </p:cNvSpPr>
          <p:nvPr>
            <p:ph sz="half" idx="1"/>
          </p:nvPr>
        </p:nvSpPr>
        <p:spPr>
          <a:xfrm>
            <a:off x="508000" y="1802183"/>
            <a:ext cx="7975600" cy="2035484"/>
          </a:xfrm>
        </p:spPr>
        <p:txBody>
          <a:bodyPr vert="horz" lIns="91440" tIns="45720" rIns="91440" bIns="45720" numCol="2" rtlCol="0" anchor="t">
            <a:normAutofit fontScale="77500" lnSpcReduction="20000"/>
          </a:bodyPr>
          <a:lstStyle/>
          <a:p>
            <a:pPr lvl="1"/>
            <a:r>
              <a:rPr lang="en-US" sz="2600" dirty="0"/>
              <a:t>Different rules for merging</a:t>
            </a:r>
          </a:p>
          <a:p>
            <a:pPr lvl="1"/>
            <a:r>
              <a:rPr lang="en-US" sz="2600" dirty="0"/>
              <a:t>Different rules for passing</a:t>
            </a:r>
          </a:p>
          <a:p>
            <a:pPr lvl="1"/>
            <a:r>
              <a:rPr lang="en-US" sz="2600" dirty="0"/>
              <a:t>Adherence to speed limits</a:t>
            </a:r>
          </a:p>
          <a:p>
            <a:pPr lvl="1"/>
            <a:r>
              <a:rPr lang="en-US" sz="2600" dirty="0"/>
              <a:t>Acceleration/deceleration</a:t>
            </a:r>
          </a:p>
          <a:p>
            <a:pPr lvl="1"/>
            <a:endParaRPr lang="en-US" sz="2600"/>
          </a:p>
          <a:p>
            <a:pPr lvl="1"/>
            <a:endParaRPr lang="en-US" sz="2600"/>
          </a:p>
          <a:p>
            <a:pPr lvl="1"/>
            <a:r>
              <a:rPr lang="en-US" sz="2600" dirty="0"/>
              <a:t>Ability to form platoons</a:t>
            </a:r>
          </a:p>
          <a:p>
            <a:pPr lvl="1"/>
            <a:r>
              <a:rPr lang="en-US" sz="2600" dirty="0"/>
              <a:t>Shorter headways</a:t>
            </a:r>
          </a:p>
          <a:p>
            <a:pPr lvl="1"/>
            <a:r>
              <a:rPr lang="en-US" sz="2600" dirty="0"/>
              <a:t>Speed harmonization</a:t>
            </a:r>
          </a:p>
          <a:p>
            <a:pPr lvl="1"/>
            <a:r>
              <a:rPr lang="en-US" sz="2600" dirty="0"/>
              <a:t>Remove human element from vehicle control</a:t>
            </a:r>
          </a:p>
          <a:p>
            <a:pPr marL="0" indent="0">
              <a:buNone/>
            </a:pPr>
            <a:endParaRPr lang="en-US"/>
          </a:p>
        </p:txBody>
      </p:sp>
      <p:sp>
        <p:nvSpPr>
          <p:cNvPr id="5" name="Slide Number Placeholder 4"/>
          <p:cNvSpPr>
            <a:spLocks noGrp="1"/>
          </p:cNvSpPr>
          <p:nvPr>
            <p:ph type="sldNum" sz="quarter" idx="4"/>
          </p:nvPr>
        </p:nvSpPr>
        <p:spPr/>
        <p:txBody>
          <a:bodyPr/>
          <a:lstStyle/>
          <a:p>
            <a:fld id="{75472711-4FCB-2141-A321-C0607E714264}" type="slidenum">
              <a:rPr lang="en-US" smtClean="0"/>
              <a:pPr/>
              <a:t>40</a:t>
            </a:fld>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07969"/>
            <a:ext cx="9144000"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V="1">
            <a:off x="0" y="4985391"/>
            <a:ext cx="9144000" cy="2"/>
          </a:xfrm>
          <a:prstGeom prst="line">
            <a:avLst/>
          </a:prstGeom>
          <a:ln w="254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0" y="5746176"/>
            <a:ext cx="9144000" cy="2"/>
          </a:xfrm>
          <a:prstGeom prst="line">
            <a:avLst/>
          </a:prstGeom>
          <a:ln w="254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37694" y="5876631"/>
            <a:ext cx="245012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AV</a:t>
            </a:r>
          </a:p>
        </p:txBody>
      </p:sp>
      <p:sp>
        <p:nvSpPr>
          <p:cNvPr id="10" name="Rounded Rectangle 9"/>
          <p:cNvSpPr/>
          <p:nvPr/>
        </p:nvSpPr>
        <p:spPr>
          <a:xfrm>
            <a:off x="7082719" y="5093901"/>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AV</a:t>
            </a:r>
          </a:p>
        </p:txBody>
      </p:sp>
      <p:sp>
        <p:nvSpPr>
          <p:cNvPr id="11" name="Rounded Rectangle 10"/>
          <p:cNvSpPr/>
          <p:nvPr/>
        </p:nvSpPr>
        <p:spPr>
          <a:xfrm>
            <a:off x="3929944" y="4281911"/>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AV</a:t>
            </a:r>
          </a:p>
        </p:txBody>
      </p:sp>
      <p:sp>
        <p:nvSpPr>
          <p:cNvPr id="12" name="Rounded Rectangle 11"/>
          <p:cNvSpPr/>
          <p:nvPr/>
        </p:nvSpPr>
        <p:spPr>
          <a:xfrm>
            <a:off x="5682544" y="4281911"/>
            <a:ext cx="11430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MV</a:t>
            </a:r>
          </a:p>
        </p:txBody>
      </p:sp>
      <p:sp>
        <p:nvSpPr>
          <p:cNvPr id="13" name="Rounded Rectangle 12"/>
          <p:cNvSpPr/>
          <p:nvPr/>
        </p:nvSpPr>
        <p:spPr>
          <a:xfrm>
            <a:off x="2710744" y="4281911"/>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AV</a:t>
            </a:r>
          </a:p>
        </p:txBody>
      </p:sp>
      <p:sp>
        <p:nvSpPr>
          <p:cNvPr id="14" name="Rounded Rectangle 13"/>
          <p:cNvSpPr/>
          <p:nvPr/>
        </p:nvSpPr>
        <p:spPr>
          <a:xfrm>
            <a:off x="1491544" y="4281911"/>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AV</a:t>
            </a:r>
          </a:p>
        </p:txBody>
      </p:sp>
      <p:sp>
        <p:nvSpPr>
          <p:cNvPr id="15" name="Rounded Rectangle 14"/>
          <p:cNvSpPr/>
          <p:nvPr/>
        </p:nvSpPr>
        <p:spPr>
          <a:xfrm>
            <a:off x="272344" y="4281911"/>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AV</a:t>
            </a:r>
          </a:p>
        </p:txBody>
      </p:sp>
      <p:sp>
        <p:nvSpPr>
          <p:cNvPr id="16" name="Rounded Rectangle 15"/>
          <p:cNvSpPr/>
          <p:nvPr/>
        </p:nvSpPr>
        <p:spPr>
          <a:xfrm>
            <a:off x="1573773" y="5093901"/>
            <a:ext cx="245012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AV</a:t>
            </a:r>
          </a:p>
        </p:txBody>
      </p:sp>
      <p:sp>
        <p:nvSpPr>
          <p:cNvPr id="17" name="Rounded Rectangle 16"/>
          <p:cNvSpPr/>
          <p:nvPr/>
        </p:nvSpPr>
        <p:spPr>
          <a:xfrm>
            <a:off x="7273219" y="5876631"/>
            <a:ext cx="11430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MV</a:t>
            </a:r>
          </a:p>
        </p:txBody>
      </p:sp>
      <p:sp>
        <p:nvSpPr>
          <p:cNvPr id="18" name="Rounded Rectangle 17"/>
          <p:cNvSpPr/>
          <p:nvPr/>
        </p:nvSpPr>
        <p:spPr>
          <a:xfrm>
            <a:off x="3947694" y="5876631"/>
            <a:ext cx="2450121"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MV</a:t>
            </a:r>
          </a:p>
        </p:txBody>
      </p:sp>
      <p:sp>
        <p:nvSpPr>
          <p:cNvPr id="19" name="Rounded Rectangle 18"/>
          <p:cNvSpPr/>
          <p:nvPr/>
        </p:nvSpPr>
        <p:spPr>
          <a:xfrm>
            <a:off x="247964" y="4191083"/>
            <a:ext cx="4958860" cy="685800"/>
          </a:xfrm>
          <a:prstGeom prst="roundRect">
            <a:avLst/>
          </a:prstGeom>
          <a:solidFill>
            <a:schemeClr val="accent5">
              <a:alpha val="1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 name="Rectangle 23"/>
          <p:cNvSpPr/>
          <p:nvPr/>
        </p:nvSpPr>
        <p:spPr>
          <a:xfrm>
            <a:off x="508000" y="1255478"/>
            <a:ext cx="3762184" cy="461665"/>
          </a:xfrm>
          <a:prstGeom prst="rect">
            <a:avLst/>
          </a:prstGeom>
        </p:spPr>
        <p:txBody>
          <a:bodyPr wrap="none">
            <a:spAutoFit/>
          </a:bodyPr>
          <a:lstStyle/>
          <a:p>
            <a:r>
              <a:rPr lang="en-US" sz="2400" b="1"/>
              <a:t>Changes in Driving Patterns:</a:t>
            </a:r>
          </a:p>
        </p:txBody>
      </p:sp>
    </p:spTree>
    <p:extLst>
      <p:ext uri="{BB962C8B-B14F-4D97-AF65-F5344CB8AC3E}">
        <p14:creationId xmlns:p14="http://schemas.microsoft.com/office/powerpoint/2010/main" val="977104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Measuring CAV Impacts</a:t>
            </a:r>
          </a:p>
        </p:txBody>
      </p:sp>
      <p:sp>
        <p:nvSpPr>
          <p:cNvPr id="5" name="Slide Number Placeholder 4"/>
          <p:cNvSpPr>
            <a:spLocks noGrp="1"/>
          </p:cNvSpPr>
          <p:nvPr>
            <p:ph type="sldNum" sz="quarter" idx="4"/>
          </p:nvPr>
        </p:nvSpPr>
        <p:spPr/>
        <p:txBody>
          <a:bodyPr/>
          <a:lstStyle/>
          <a:p>
            <a:fld id="{75472711-4FCB-2141-A321-C0607E714264}" type="slidenum">
              <a:rPr lang="en-US" smtClean="0"/>
              <a:pPr/>
              <a:t>41</a:t>
            </a:fld>
            <a:endParaRPr lang="en-US"/>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956" y="1360310"/>
            <a:ext cx="8259192" cy="4568915"/>
          </a:xfrm>
          <a:prstGeom prst="rect">
            <a:avLst/>
          </a:prstGeom>
        </p:spPr>
      </p:pic>
    </p:spTree>
    <p:extLst>
      <p:ext uri="{BB962C8B-B14F-4D97-AF65-F5344CB8AC3E}">
        <p14:creationId xmlns:p14="http://schemas.microsoft.com/office/powerpoint/2010/main" val="607586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E32C-1F13-4A26-9860-0F47937065B8}"/>
              </a:ext>
            </a:extLst>
          </p:cNvPr>
          <p:cNvSpPr>
            <a:spLocks noGrp="1"/>
          </p:cNvSpPr>
          <p:nvPr>
            <p:ph type="title"/>
          </p:nvPr>
        </p:nvSpPr>
        <p:spPr/>
        <p:txBody>
          <a:bodyPr/>
          <a:lstStyle/>
          <a:p>
            <a:r>
              <a:rPr lang="en-US" b="1"/>
              <a:t>Modeling Risk and Uncertainty in CAVs</a:t>
            </a:r>
            <a:endParaRPr lang="en-US"/>
          </a:p>
        </p:txBody>
      </p:sp>
      <p:sp>
        <p:nvSpPr>
          <p:cNvPr id="3" name="Content Placeholder 2">
            <a:extLst>
              <a:ext uri="{FF2B5EF4-FFF2-40B4-BE49-F238E27FC236}">
                <a16:creationId xmlns:a16="http://schemas.microsoft.com/office/drawing/2014/main" id="{4C475C46-5497-42C6-87AF-FBAC23860725}"/>
              </a:ext>
            </a:extLst>
          </p:cNvPr>
          <p:cNvSpPr>
            <a:spLocks noGrp="1"/>
          </p:cNvSpPr>
          <p:nvPr>
            <p:ph idx="1"/>
          </p:nvPr>
        </p:nvSpPr>
        <p:spPr/>
        <p:txBody>
          <a:bodyPr vert="horz" lIns="91440" tIns="45720" rIns="91440" bIns="45720" rtlCol="0" anchor="t">
            <a:normAutofit/>
          </a:bodyPr>
          <a:lstStyle/>
          <a:p>
            <a:r>
              <a:rPr lang="en-US"/>
              <a:t>Multiple Scenarios are needed to analyze uncertainty</a:t>
            </a:r>
          </a:p>
          <a:p>
            <a:r>
              <a:rPr lang="en-US"/>
              <a:t>Two analysis methodologies for uncertainty</a:t>
            </a:r>
          </a:p>
          <a:p>
            <a:pPr lvl="1"/>
            <a:r>
              <a:rPr lang="en-US"/>
              <a:t>Scenario Planning</a:t>
            </a:r>
          </a:p>
          <a:p>
            <a:pPr lvl="1"/>
            <a:r>
              <a:rPr lang="en-US"/>
              <a:t>Exploratory Modeling and Analysis</a:t>
            </a:r>
          </a:p>
          <a:p>
            <a:endParaRPr lang="en-US"/>
          </a:p>
          <a:p>
            <a:r>
              <a:rPr lang="en-US"/>
              <a:t>Simulation modeling interfaces useful</a:t>
            </a:r>
          </a:p>
          <a:p>
            <a:pPr lvl="1"/>
            <a:r>
              <a:rPr lang="en-US"/>
              <a:t>e.g. integrated dynamic traffic assignment (DTA) model and activity-based model (ABM) with </a:t>
            </a:r>
            <a:r>
              <a:rPr lang="en-US" err="1"/>
              <a:t>TransModeler</a:t>
            </a:r>
            <a:r>
              <a:rPr lang="en-US"/>
              <a:t> in FWHA study</a:t>
            </a:r>
          </a:p>
          <a:p>
            <a:endParaRPr lang="en-US">
              <a:solidFill>
                <a:srgbClr val="FF0000"/>
              </a:solidFill>
            </a:endParaRPr>
          </a:p>
        </p:txBody>
      </p:sp>
      <p:sp>
        <p:nvSpPr>
          <p:cNvPr id="4" name="Slide Number Placeholder 3">
            <a:extLst>
              <a:ext uri="{FF2B5EF4-FFF2-40B4-BE49-F238E27FC236}">
                <a16:creationId xmlns:a16="http://schemas.microsoft.com/office/drawing/2014/main" id="{C52E413E-6ED1-411E-9666-E01F4274F6D2}"/>
              </a:ext>
            </a:extLst>
          </p:cNvPr>
          <p:cNvSpPr>
            <a:spLocks noGrp="1"/>
          </p:cNvSpPr>
          <p:nvPr>
            <p:ph type="sldNum" sz="quarter" idx="4"/>
          </p:nvPr>
        </p:nvSpPr>
        <p:spPr/>
        <p:txBody>
          <a:bodyPr/>
          <a:lstStyle/>
          <a:p>
            <a:fld id="{75472711-4FCB-2141-A321-C0607E714264}" type="slidenum">
              <a:rPr lang="en-US" smtClean="0"/>
              <a:pPr/>
              <a:t>42</a:t>
            </a:fld>
            <a:endParaRPr lang="en-US"/>
          </a:p>
        </p:txBody>
      </p:sp>
    </p:spTree>
    <p:extLst>
      <p:ext uri="{BB962C8B-B14F-4D97-AF65-F5344CB8AC3E}">
        <p14:creationId xmlns:p14="http://schemas.microsoft.com/office/powerpoint/2010/main" val="3953788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758B78-84B7-4263-98B1-2DF03A649A01}"/>
              </a:ext>
            </a:extLst>
          </p:cNvPr>
          <p:cNvSpPr>
            <a:spLocks noGrp="1"/>
          </p:cNvSpPr>
          <p:nvPr>
            <p:ph type="title"/>
          </p:nvPr>
        </p:nvSpPr>
        <p:spPr/>
        <p:txBody>
          <a:bodyPr/>
          <a:lstStyle/>
          <a:p>
            <a:r>
              <a:rPr lang="en-US"/>
              <a:t>Key Literature Sources</a:t>
            </a:r>
            <a:br>
              <a:rPr lang="en-US"/>
            </a:br>
            <a:endParaRPr lang="en-US"/>
          </a:p>
        </p:txBody>
      </p:sp>
      <p:sp>
        <p:nvSpPr>
          <p:cNvPr id="5" name="Slide Number Placeholder 4">
            <a:extLst>
              <a:ext uri="{FF2B5EF4-FFF2-40B4-BE49-F238E27FC236}">
                <a16:creationId xmlns:a16="http://schemas.microsoft.com/office/drawing/2014/main" id="{070D383D-B2E8-44ED-A6CC-4C28BFA340C8}"/>
              </a:ext>
            </a:extLst>
          </p:cNvPr>
          <p:cNvSpPr>
            <a:spLocks noGrp="1"/>
          </p:cNvSpPr>
          <p:nvPr>
            <p:ph type="sldNum" sz="quarter" idx="4294967295"/>
          </p:nvPr>
        </p:nvSpPr>
        <p:spPr>
          <a:xfrm>
            <a:off x="0" y="6567488"/>
            <a:ext cx="587375" cy="258762"/>
          </a:xfrm>
          <a:prstGeom prst="rect">
            <a:avLst/>
          </a:prstGeom>
        </p:spPr>
        <p:txBody>
          <a:bodyPr/>
          <a:lstStyle/>
          <a:p>
            <a:fld id="{75472711-4FCB-2141-A321-C0607E714264}" type="slidenum">
              <a:rPr lang="en-US" smtClean="0"/>
              <a:pPr/>
              <a:t>43</a:t>
            </a:fld>
            <a:endParaRPr lang="en-US"/>
          </a:p>
        </p:txBody>
      </p:sp>
    </p:spTree>
    <p:extLst>
      <p:ext uri="{BB962C8B-B14F-4D97-AF65-F5344CB8AC3E}">
        <p14:creationId xmlns:p14="http://schemas.microsoft.com/office/powerpoint/2010/main" val="2066640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5C178-B684-4CB1-8B14-9126EF3FC03B}"/>
              </a:ext>
            </a:extLst>
          </p:cNvPr>
          <p:cNvSpPr>
            <a:spLocks noGrp="1"/>
          </p:cNvSpPr>
          <p:nvPr>
            <p:ph type="title"/>
          </p:nvPr>
        </p:nvSpPr>
        <p:spPr/>
        <p:txBody>
          <a:bodyPr/>
          <a:lstStyle/>
          <a:p>
            <a:r>
              <a:rPr lang="en-US" b="1">
                <a:cs typeface="Calibri"/>
              </a:rPr>
              <a:t>CAV Literature Review for ODOT</a:t>
            </a:r>
            <a:endParaRPr lang="en-US"/>
          </a:p>
        </p:txBody>
      </p:sp>
      <p:sp>
        <p:nvSpPr>
          <p:cNvPr id="3" name="Slide Number Placeholder 2">
            <a:extLst>
              <a:ext uri="{FF2B5EF4-FFF2-40B4-BE49-F238E27FC236}">
                <a16:creationId xmlns:a16="http://schemas.microsoft.com/office/drawing/2014/main" id="{43DCCA13-339F-4A42-A21F-203D89605FEA}"/>
              </a:ext>
            </a:extLst>
          </p:cNvPr>
          <p:cNvSpPr>
            <a:spLocks noGrp="1"/>
          </p:cNvSpPr>
          <p:nvPr>
            <p:ph type="sldNum" sz="quarter" idx="4"/>
          </p:nvPr>
        </p:nvSpPr>
        <p:spPr/>
        <p:txBody>
          <a:bodyPr/>
          <a:lstStyle/>
          <a:p>
            <a:fld id="{75472711-4FCB-2141-A321-C0607E714264}" type="slidenum">
              <a:rPr lang="en-US" smtClean="0"/>
              <a:pPr/>
              <a:t>44</a:t>
            </a:fld>
            <a:endParaRPr lang="en-US"/>
          </a:p>
        </p:txBody>
      </p:sp>
      <p:pic>
        <p:nvPicPr>
          <p:cNvPr id="4" name="Picture 4">
            <a:extLst>
              <a:ext uri="{FF2B5EF4-FFF2-40B4-BE49-F238E27FC236}">
                <a16:creationId xmlns:a16="http://schemas.microsoft.com/office/drawing/2014/main" id="{6F790A2A-8A72-4080-B924-179629401A41}"/>
              </a:ext>
            </a:extLst>
          </p:cNvPr>
          <p:cNvPicPr>
            <a:picLocks noChangeAspect="1"/>
          </p:cNvPicPr>
          <p:nvPr/>
        </p:nvPicPr>
        <p:blipFill>
          <a:blip r:embed="rId3"/>
          <a:stretch>
            <a:fillRect/>
          </a:stretch>
        </p:blipFill>
        <p:spPr>
          <a:xfrm>
            <a:off x="202722" y="1050806"/>
            <a:ext cx="8749339" cy="5025963"/>
          </a:xfrm>
          <a:prstGeom prst="rect">
            <a:avLst/>
          </a:prstGeom>
        </p:spPr>
      </p:pic>
      <p:sp>
        <p:nvSpPr>
          <p:cNvPr id="6" name="TextBox 5">
            <a:extLst>
              <a:ext uri="{FF2B5EF4-FFF2-40B4-BE49-F238E27FC236}">
                <a16:creationId xmlns:a16="http://schemas.microsoft.com/office/drawing/2014/main" id="{48DA8ADF-8D91-453C-94DA-8BAF5FF2A2C2}"/>
              </a:ext>
            </a:extLst>
          </p:cNvPr>
          <p:cNvSpPr txBox="1"/>
          <p:nvPr/>
        </p:nvSpPr>
        <p:spPr>
          <a:xfrm>
            <a:off x="3459192" y="6208862"/>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Source:  CDM Smith</a:t>
            </a:r>
          </a:p>
        </p:txBody>
      </p:sp>
    </p:spTree>
    <p:extLst>
      <p:ext uri="{BB962C8B-B14F-4D97-AF65-F5344CB8AC3E}">
        <p14:creationId xmlns:p14="http://schemas.microsoft.com/office/powerpoint/2010/main" val="3086560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34B3-E0F5-4FE7-B0E0-A139F16B42F4}"/>
              </a:ext>
            </a:extLst>
          </p:cNvPr>
          <p:cNvSpPr>
            <a:spLocks noGrp="1"/>
          </p:cNvSpPr>
          <p:nvPr>
            <p:ph type="title"/>
          </p:nvPr>
        </p:nvSpPr>
        <p:spPr/>
        <p:txBody>
          <a:bodyPr/>
          <a:lstStyle/>
          <a:p>
            <a:r>
              <a:rPr lang="en-US" b="1"/>
              <a:t>Some CAV Research Reviewed</a:t>
            </a:r>
          </a:p>
        </p:txBody>
      </p:sp>
      <p:sp>
        <p:nvSpPr>
          <p:cNvPr id="3" name="Content Placeholder 2">
            <a:extLst>
              <a:ext uri="{FF2B5EF4-FFF2-40B4-BE49-F238E27FC236}">
                <a16:creationId xmlns:a16="http://schemas.microsoft.com/office/drawing/2014/main" id="{CE1F28DD-90CF-4456-89F2-0D925A8FE438}"/>
              </a:ext>
            </a:extLst>
          </p:cNvPr>
          <p:cNvSpPr>
            <a:spLocks noGrp="1"/>
          </p:cNvSpPr>
          <p:nvPr>
            <p:ph idx="1"/>
          </p:nvPr>
        </p:nvSpPr>
        <p:spPr/>
        <p:txBody>
          <a:bodyPr>
            <a:normAutofit/>
          </a:bodyPr>
          <a:lstStyle/>
          <a:p>
            <a:r>
              <a:rPr lang="en-US" sz="1900" b="1" i="1"/>
              <a:t>Updating Regional Transportation Planning and Modeling Tools to Address Impacts of Connected and Automated Vehicles</a:t>
            </a:r>
            <a:r>
              <a:rPr lang="en-US" sz="1900"/>
              <a:t>, Volumes 1 and 2 </a:t>
            </a:r>
            <a:r>
              <a:rPr lang="en-US" sz="1900" err="1"/>
              <a:t>Zmud</a:t>
            </a:r>
            <a:r>
              <a:rPr lang="en-US" sz="1900"/>
              <a:t> et al, NCHRP Report 896  2018)</a:t>
            </a:r>
            <a:r>
              <a:rPr lang="en-US"/>
              <a:t>.</a:t>
            </a:r>
          </a:p>
          <a:p>
            <a:r>
              <a:rPr lang="en-US" sz="1950" b="1" i="1"/>
              <a:t>Connected and Automated Vehicle Concept Dimensions and Examples </a:t>
            </a:r>
            <a:r>
              <a:rPr lang="en-US" sz="1950"/>
              <a:t>Shladover and Greenblatt </a:t>
            </a:r>
            <a:r>
              <a:rPr lang="en-US" sz="1950" err="1"/>
              <a:t>Ucal</a:t>
            </a:r>
            <a:r>
              <a:rPr lang="en-US" sz="1950"/>
              <a:t> Berkley for USDOE 2018</a:t>
            </a:r>
          </a:p>
          <a:p>
            <a:r>
              <a:rPr lang="en-US" sz="1950" b="1" i="1"/>
              <a:t>The Future of Autonomous Vehicles: Lessons from the Literature on Technology Adoption</a:t>
            </a:r>
            <a:r>
              <a:rPr lang="en-US" sz="1950"/>
              <a:t>  </a:t>
            </a:r>
            <a:r>
              <a:rPr lang="en-US" sz="1950" err="1"/>
              <a:t>UCal</a:t>
            </a:r>
            <a:r>
              <a:rPr lang="en-US" sz="1950"/>
              <a:t> Berkley for Caltrans  2018</a:t>
            </a:r>
          </a:p>
          <a:p>
            <a:r>
              <a:rPr lang="en-US" sz="1950" b="1" i="1"/>
              <a:t>Autonomous Vehicle Implementation Predictions</a:t>
            </a:r>
            <a:r>
              <a:rPr lang="en-US" sz="1950" b="1"/>
              <a:t> </a:t>
            </a:r>
            <a:r>
              <a:rPr lang="en-US" sz="1950"/>
              <a:t>Todd </a:t>
            </a:r>
            <a:r>
              <a:rPr lang="en-US" sz="1950" err="1"/>
              <a:t>Litman</a:t>
            </a:r>
            <a:r>
              <a:rPr lang="en-US" sz="1950"/>
              <a:t> Victoria Transport Policy Institute 2018</a:t>
            </a:r>
          </a:p>
          <a:p>
            <a:r>
              <a:rPr lang="en-US" sz="1950" b="1" i="1"/>
              <a:t>An Assessment of Autonomous Vehicles: Traffic Impacts and Infrastructure Needs </a:t>
            </a:r>
            <a:r>
              <a:rPr lang="en-US" sz="1950" err="1"/>
              <a:t>Kockelman</a:t>
            </a:r>
            <a:r>
              <a:rPr lang="en-US" sz="1950"/>
              <a:t> et al Univ of Texas Austin 2017</a:t>
            </a:r>
          </a:p>
          <a:p>
            <a:r>
              <a:rPr lang="en-US" sz="2000" b="1" i="1"/>
              <a:t>Autonomous Vehicles and Connected Vehicle Systems:  Flow and Operations Considerations  </a:t>
            </a:r>
            <a:r>
              <a:rPr lang="en-US" sz="2000" err="1"/>
              <a:t>Mahmassani</a:t>
            </a:r>
            <a:r>
              <a:rPr lang="en-US" sz="2000"/>
              <a:t> for Transportation Science 2016</a:t>
            </a:r>
          </a:p>
          <a:p>
            <a:pPr marL="0" indent="0">
              <a:buNone/>
            </a:pPr>
            <a:endParaRPr lang="en-US"/>
          </a:p>
        </p:txBody>
      </p:sp>
    </p:spTree>
    <p:extLst>
      <p:ext uri="{BB962C8B-B14F-4D97-AF65-F5344CB8AC3E}">
        <p14:creationId xmlns:p14="http://schemas.microsoft.com/office/powerpoint/2010/main" val="1703080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5B9C-1806-43F8-8022-D02914E2C8FC}"/>
              </a:ext>
            </a:extLst>
          </p:cNvPr>
          <p:cNvSpPr>
            <a:spLocks noGrp="1"/>
          </p:cNvSpPr>
          <p:nvPr>
            <p:ph type="title"/>
          </p:nvPr>
        </p:nvSpPr>
        <p:spPr/>
        <p:txBody>
          <a:bodyPr/>
          <a:lstStyle/>
          <a:p>
            <a:r>
              <a:rPr lang="en-US" b="1">
                <a:cs typeface="Calibri"/>
              </a:rPr>
              <a:t>Some CAV Research Reviewed - 2</a:t>
            </a:r>
          </a:p>
        </p:txBody>
      </p:sp>
      <p:sp>
        <p:nvSpPr>
          <p:cNvPr id="3" name="Content Placeholder 2">
            <a:extLst>
              <a:ext uri="{FF2B5EF4-FFF2-40B4-BE49-F238E27FC236}">
                <a16:creationId xmlns:a16="http://schemas.microsoft.com/office/drawing/2014/main" id="{C1C3907C-9BF5-4A3E-BBA1-71D1BE517642}"/>
              </a:ext>
            </a:extLst>
          </p:cNvPr>
          <p:cNvSpPr>
            <a:spLocks noGrp="1"/>
          </p:cNvSpPr>
          <p:nvPr>
            <p:ph idx="1"/>
          </p:nvPr>
        </p:nvSpPr>
        <p:spPr/>
        <p:txBody>
          <a:bodyPr vert="horz" lIns="91440" tIns="45720" rIns="91440" bIns="45720" rtlCol="0" anchor="t">
            <a:normAutofit fontScale="85000" lnSpcReduction="10000"/>
          </a:bodyPr>
          <a:lstStyle/>
          <a:p>
            <a:r>
              <a:rPr lang="en-US" b="1" i="1">
                <a:cs typeface="Calibri"/>
              </a:rPr>
              <a:t>Model Impacts of Connected and Autonomous/Automated Vehicles (CAVs) and Ride-Hailing with an Activity-Based Model (ABM) and Dynamic Traffic Assignment (DTA)—An Experiment</a:t>
            </a:r>
            <a:r>
              <a:rPr lang="en-US">
                <a:cs typeface="Calibri"/>
              </a:rPr>
              <a:t>  </a:t>
            </a:r>
            <a:r>
              <a:rPr lang="en-US" b="1" i="1">
                <a:cs typeface="Calibri"/>
              </a:rPr>
              <a:t>Volume 2</a:t>
            </a:r>
            <a:r>
              <a:rPr lang="en-US">
                <a:cs typeface="Calibri"/>
              </a:rPr>
              <a:t> FHWAHEP Report 18081 Stabler, Bradley, Morgan et al April 2018</a:t>
            </a:r>
            <a:endParaRPr lang="en-US"/>
          </a:p>
          <a:p>
            <a:r>
              <a:rPr lang="en-US" b="1" i="1">
                <a:cs typeface="Calibri"/>
              </a:rPr>
              <a:t>Predicting the adoption of connected autonomous vehicles: A new approach based on the theory of diffusion of innovations</a:t>
            </a:r>
            <a:r>
              <a:rPr lang="en-US">
                <a:cs typeface="Calibri"/>
              </a:rPr>
              <a:t> </a:t>
            </a:r>
            <a:r>
              <a:rPr lang="en-US" err="1">
                <a:cs typeface="Calibri"/>
              </a:rPr>
              <a:t>Talebian</a:t>
            </a:r>
            <a:r>
              <a:rPr lang="en-US">
                <a:cs typeface="Calibri"/>
              </a:rPr>
              <a:t> and Mishra, University of Memphis (2018)</a:t>
            </a:r>
            <a:endParaRPr lang="en-US"/>
          </a:p>
          <a:p>
            <a:r>
              <a:rPr lang="en-US" b="1" i="1">
                <a:cs typeface="Calibri"/>
              </a:rPr>
              <a:t>Preparing for the Future of Transportation:  Automated Vehicles 3.0   </a:t>
            </a:r>
            <a:r>
              <a:rPr lang="en-US">
                <a:cs typeface="Calibri"/>
              </a:rPr>
              <a:t>USDOT Oct 2018</a:t>
            </a:r>
          </a:p>
          <a:p>
            <a:r>
              <a:rPr lang="en-US" b="1" i="1">
                <a:cs typeface="Calibri"/>
              </a:rPr>
              <a:t>America’s Workforce and the Self-Driving Future: Realizing Productivity Gains and Spurring Economic Growth</a:t>
            </a:r>
            <a:r>
              <a:rPr lang="en-US">
                <a:cs typeface="Calibri"/>
              </a:rPr>
              <a:t> </a:t>
            </a:r>
            <a:r>
              <a:rPr lang="en-US" err="1">
                <a:cs typeface="Calibri"/>
              </a:rPr>
              <a:t>Amitai</a:t>
            </a:r>
            <a:r>
              <a:rPr lang="en-US">
                <a:cs typeface="Calibri"/>
              </a:rPr>
              <a:t> Bin-Nun, Alex Adams, and Jeffrey Gerlach Securing America’s Energy Future  June 2018</a:t>
            </a:r>
            <a:endParaRPr lang="en-US"/>
          </a:p>
          <a:p>
            <a:r>
              <a:rPr lang="en-US" b="1" i="1">
                <a:cs typeface="Calibri"/>
              </a:rPr>
              <a:t>Scenario Modeling and EMA for CAVs</a:t>
            </a:r>
            <a:r>
              <a:rPr lang="en-US" i="1">
                <a:cs typeface="Calibri"/>
              </a:rPr>
              <a:t> </a:t>
            </a:r>
            <a:r>
              <a:rPr lang="en-US">
                <a:cs typeface="Calibri"/>
              </a:rPr>
              <a:t>Vince Bernardin RSG  Sep 2018</a:t>
            </a:r>
            <a:endParaRPr lang="en-US"/>
          </a:p>
          <a:p>
            <a:r>
              <a:rPr lang="en-US" b="1" i="1">
                <a:cs typeface="Calibri"/>
              </a:rPr>
              <a:t>Modeling impacts of Cooperative Adaptive Cruise Control on mixed traffic flow in multi-lane freeway facilities</a:t>
            </a:r>
            <a:r>
              <a:rPr lang="en-US">
                <a:cs typeface="Calibri"/>
              </a:rPr>
              <a:t>. </a:t>
            </a:r>
            <a:r>
              <a:rPr lang="en-US" i="1">
                <a:cs typeface="Calibri"/>
              </a:rPr>
              <a:t>Transportation Research Part C: Emerging Technologies</a:t>
            </a:r>
            <a:r>
              <a:rPr lang="en-US">
                <a:cs typeface="Calibri"/>
              </a:rPr>
              <a:t>, </a:t>
            </a:r>
            <a:r>
              <a:rPr lang="en-US" i="1">
                <a:cs typeface="Calibri"/>
              </a:rPr>
              <a:t>95 </a:t>
            </a:r>
            <a:r>
              <a:rPr lang="en-US">
                <a:cs typeface="Calibri"/>
              </a:rPr>
              <a:t>Liu, Kan, </a:t>
            </a:r>
            <a:r>
              <a:rPr lang="en-US" err="1">
                <a:cs typeface="Calibri"/>
              </a:rPr>
              <a:t>Shladover</a:t>
            </a:r>
            <a:r>
              <a:rPr lang="en-US">
                <a:cs typeface="Calibri"/>
              </a:rPr>
              <a:t> et al  December 2017</a:t>
            </a:r>
            <a:endParaRPr lang="en-US"/>
          </a:p>
          <a:p>
            <a:endParaRPr lang="en-US"/>
          </a:p>
        </p:txBody>
      </p:sp>
      <p:sp>
        <p:nvSpPr>
          <p:cNvPr id="4" name="Slide Number Placeholder 3">
            <a:extLst>
              <a:ext uri="{FF2B5EF4-FFF2-40B4-BE49-F238E27FC236}">
                <a16:creationId xmlns:a16="http://schemas.microsoft.com/office/drawing/2014/main" id="{D0B2AC5A-583F-4E8D-8AE7-6667BCDF5C64}"/>
              </a:ext>
            </a:extLst>
          </p:cNvPr>
          <p:cNvSpPr>
            <a:spLocks noGrp="1"/>
          </p:cNvSpPr>
          <p:nvPr>
            <p:ph type="sldNum" sz="quarter" idx="4"/>
          </p:nvPr>
        </p:nvSpPr>
        <p:spPr/>
        <p:txBody>
          <a:bodyPr/>
          <a:lstStyle/>
          <a:p>
            <a:fld id="{75472711-4FCB-2141-A321-C0607E714264}" type="slidenum">
              <a:rPr lang="en-US" smtClean="0"/>
              <a:pPr/>
              <a:t>46</a:t>
            </a:fld>
            <a:endParaRPr lang="en-US"/>
          </a:p>
        </p:txBody>
      </p:sp>
    </p:spTree>
    <p:extLst>
      <p:ext uri="{BB962C8B-B14F-4D97-AF65-F5344CB8AC3E}">
        <p14:creationId xmlns:p14="http://schemas.microsoft.com/office/powerpoint/2010/main" val="601666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DE9-148F-444F-A576-CD50EAE386F4}"/>
              </a:ext>
            </a:extLst>
          </p:cNvPr>
          <p:cNvSpPr>
            <a:spLocks noGrp="1"/>
          </p:cNvSpPr>
          <p:nvPr>
            <p:ph type="title"/>
          </p:nvPr>
        </p:nvSpPr>
        <p:spPr/>
        <p:txBody>
          <a:bodyPr/>
          <a:lstStyle/>
          <a:p>
            <a:r>
              <a:rPr lang="en-US" b="1" dirty="0" err="1"/>
              <a:t>TFResource</a:t>
            </a:r>
            <a:r>
              <a:rPr lang="en-US" b="1" dirty="0"/>
              <a:t> wiki </a:t>
            </a:r>
            <a:endParaRPr lang="en-US" b="1"/>
          </a:p>
        </p:txBody>
      </p:sp>
      <p:sp>
        <p:nvSpPr>
          <p:cNvPr id="3" name="Content Placeholder 2">
            <a:extLst>
              <a:ext uri="{FF2B5EF4-FFF2-40B4-BE49-F238E27FC236}">
                <a16:creationId xmlns:a16="http://schemas.microsoft.com/office/drawing/2014/main" id="{350DC35A-BBE5-4567-A215-98E257611267}"/>
              </a:ext>
            </a:extLst>
          </p:cNvPr>
          <p:cNvSpPr>
            <a:spLocks noGrp="1"/>
          </p:cNvSpPr>
          <p:nvPr>
            <p:ph idx="1"/>
          </p:nvPr>
        </p:nvSpPr>
        <p:spPr/>
        <p:txBody>
          <a:bodyPr vert="horz" lIns="91440" tIns="45720" rIns="91440" bIns="45720" rtlCol="0" anchor="t">
            <a:normAutofit/>
          </a:bodyPr>
          <a:lstStyle/>
          <a:p>
            <a:r>
              <a:rPr lang="en-US" dirty="0"/>
              <a:t>On line resource created by a group under the Travel Demand Forecasting Committee of the Transportation Research Board. Provides information and insights into needed adaptations of existing transportation planning models</a:t>
            </a:r>
            <a:r>
              <a:rPr lang="en-US" b="1" dirty="0"/>
              <a:t> </a:t>
            </a:r>
            <a:r>
              <a:rPr lang="en-US" sz="2000" u="sng" dirty="0">
                <a:hlinkClick r:id="rId2"/>
              </a:rPr>
              <a:t>http://tfresource.org/Content_Charrette:_Autonomous_Vehicles</a:t>
            </a:r>
            <a:endParaRPr lang="en-US" sz="2000" b="1" dirty="0"/>
          </a:p>
          <a:p>
            <a:endParaRPr lang="en-US" dirty="0"/>
          </a:p>
          <a:p>
            <a:r>
              <a:rPr lang="en-US" dirty="0"/>
              <a:t>Identified potential model changes and improvements; highlighted state applications of models </a:t>
            </a:r>
            <a:r>
              <a:rPr lang="en-US" sz="2000" dirty="0">
                <a:hlinkClick r:id="rId3"/>
              </a:rPr>
              <a:t>http://tfresource.org/Autonomous_vehicles:_Modeling_frameworks</a:t>
            </a:r>
            <a:endParaRPr lang="en-US" sz="2000"/>
          </a:p>
          <a:p>
            <a:pPr lvl="1"/>
            <a:endParaRPr lang="en-US">
              <a:solidFill>
                <a:srgbClr val="FF0000"/>
              </a:solidFill>
            </a:endParaRPr>
          </a:p>
          <a:p>
            <a:endParaRPr lang="en-US"/>
          </a:p>
        </p:txBody>
      </p:sp>
      <p:sp>
        <p:nvSpPr>
          <p:cNvPr id="4" name="Slide Number Placeholder 3">
            <a:extLst>
              <a:ext uri="{FF2B5EF4-FFF2-40B4-BE49-F238E27FC236}">
                <a16:creationId xmlns:a16="http://schemas.microsoft.com/office/drawing/2014/main" id="{178FEB69-C43D-4F8A-A054-79001D29AC12}"/>
              </a:ext>
            </a:extLst>
          </p:cNvPr>
          <p:cNvSpPr>
            <a:spLocks noGrp="1"/>
          </p:cNvSpPr>
          <p:nvPr>
            <p:ph type="sldNum" sz="quarter" idx="4"/>
          </p:nvPr>
        </p:nvSpPr>
        <p:spPr/>
        <p:txBody>
          <a:bodyPr/>
          <a:lstStyle/>
          <a:p>
            <a:fld id="{75472711-4FCB-2141-A321-C0607E714264}" type="slidenum">
              <a:rPr lang="en-US" smtClean="0"/>
              <a:pPr/>
              <a:t>47</a:t>
            </a:fld>
            <a:endParaRPr lang="en-US"/>
          </a:p>
        </p:txBody>
      </p:sp>
    </p:spTree>
    <p:extLst>
      <p:ext uri="{BB962C8B-B14F-4D97-AF65-F5344CB8AC3E}">
        <p14:creationId xmlns:p14="http://schemas.microsoft.com/office/powerpoint/2010/main" val="15085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AAA2-D51D-4B4F-9087-BF9FAE9969F5}"/>
              </a:ext>
            </a:extLst>
          </p:cNvPr>
          <p:cNvSpPr>
            <a:spLocks noGrp="1"/>
          </p:cNvSpPr>
          <p:nvPr>
            <p:ph type="title"/>
          </p:nvPr>
        </p:nvSpPr>
        <p:spPr/>
        <p:txBody>
          <a:bodyPr/>
          <a:lstStyle/>
          <a:p>
            <a:r>
              <a:rPr lang="en-US" b="1" dirty="0"/>
              <a:t>Lessons Learned from Literature Search </a:t>
            </a:r>
          </a:p>
        </p:txBody>
      </p:sp>
      <p:sp>
        <p:nvSpPr>
          <p:cNvPr id="3" name="Content Placeholder 2">
            <a:extLst>
              <a:ext uri="{FF2B5EF4-FFF2-40B4-BE49-F238E27FC236}">
                <a16:creationId xmlns:a16="http://schemas.microsoft.com/office/drawing/2014/main" id="{D77D8001-C068-4CE4-9D3C-1CB6003E64F4}"/>
              </a:ext>
            </a:extLst>
          </p:cNvPr>
          <p:cNvSpPr>
            <a:spLocks noGrp="1"/>
          </p:cNvSpPr>
          <p:nvPr>
            <p:ph idx="1"/>
          </p:nvPr>
        </p:nvSpPr>
        <p:spPr/>
        <p:txBody>
          <a:bodyPr vert="horz" lIns="91440" tIns="45720" rIns="91440" bIns="45720" rtlCol="0" anchor="t">
            <a:normAutofit/>
          </a:bodyPr>
          <a:lstStyle/>
          <a:p>
            <a:r>
              <a:rPr lang="en-US" dirty="0">
                <a:cs typeface="Calibri"/>
              </a:rPr>
              <a:t>Unrealistically high expectations by the media amplify the overheated marketing rhetoric of some industry </a:t>
            </a:r>
            <a:r>
              <a:rPr lang="en-US">
                <a:cs typeface="Calibri"/>
              </a:rPr>
              <a:t>spokespeople. </a:t>
            </a:r>
            <a:endParaRPr lang="en-US"/>
          </a:p>
          <a:p>
            <a:r>
              <a:rPr lang="en-US" dirty="0">
                <a:cs typeface="Calibri"/>
              </a:rPr>
              <a:t>Highly-publicized accidents raise public skepticism.  Gradual rollout and even more gradual market penetration of AVs are expected.</a:t>
            </a:r>
            <a:endParaRPr lang="en-US" dirty="0"/>
          </a:p>
          <a:p>
            <a:r>
              <a:rPr lang="en-US" dirty="0">
                <a:cs typeface="Calibri"/>
              </a:rPr>
              <a:t>CAV analysis is speculative and uncertain.</a:t>
            </a:r>
          </a:p>
          <a:p>
            <a:r>
              <a:rPr lang="en-US">
                <a:cs typeface="Calibri"/>
              </a:rPr>
              <a:t>To address the uncertainty of CAVs implementation rates define and analyze multiple scenarios</a:t>
            </a:r>
            <a:endParaRPr lang="en-US"/>
          </a:p>
          <a:p>
            <a:endParaRPr lang="en-US" dirty="0"/>
          </a:p>
          <a:p>
            <a:endParaRPr lang="en-US" dirty="0"/>
          </a:p>
        </p:txBody>
      </p:sp>
      <p:sp>
        <p:nvSpPr>
          <p:cNvPr id="4" name="Slide Number Placeholder 3">
            <a:extLst>
              <a:ext uri="{FF2B5EF4-FFF2-40B4-BE49-F238E27FC236}">
                <a16:creationId xmlns:a16="http://schemas.microsoft.com/office/drawing/2014/main" id="{7B2A2915-03A5-4A71-B1EA-490A33530225}"/>
              </a:ext>
            </a:extLst>
          </p:cNvPr>
          <p:cNvSpPr>
            <a:spLocks noGrp="1"/>
          </p:cNvSpPr>
          <p:nvPr>
            <p:ph type="sldNum" sz="quarter" idx="4"/>
          </p:nvPr>
        </p:nvSpPr>
        <p:spPr/>
        <p:txBody>
          <a:bodyPr/>
          <a:lstStyle/>
          <a:p>
            <a:fld id="{75472711-4FCB-2141-A321-C0607E714264}" type="slidenum">
              <a:rPr lang="en-US" smtClean="0"/>
              <a:pPr/>
              <a:t>48</a:t>
            </a:fld>
            <a:endParaRPr lang="en-US"/>
          </a:p>
        </p:txBody>
      </p:sp>
    </p:spTree>
    <p:extLst>
      <p:ext uri="{BB962C8B-B14F-4D97-AF65-F5344CB8AC3E}">
        <p14:creationId xmlns:p14="http://schemas.microsoft.com/office/powerpoint/2010/main" val="2688502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6163-0A23-4D51-8347-28F964D62632}"/>
              </a:ext>
            </a:extLst>
          </p:cNvPr>
          <p:cNvSpPr>
            <a:spLocks noGrp="1"/>
          </p:cNvSpPr>
          <p:nvPr>
            <p:ph type="title"/>
          </p:nvPr>
        </p:nvSpPr>
        <p:spPr/>
        <p:txBody>
          <a:bodyPr/>
          <a:lstStyle/>
          <a:p>
            <a:r>
              <a:rPr lang="en-US" b="1" dirty="0">
                <a:cs typeface="Calibri"/>
              </a:rPr>
              <a:t>Lessons Learned from Literature Search -2</a:t>
            </a:r>
          </a:p>
        </p:txBody>
      </p:sp>
      <p:sp>
        <p:nvSpPr>
          <p:cNvPr id="3" name="Content Placeholder 2">
            <a:extLst>
              <a:ext uri="{FF2B5EF4-FFF2-40B4-BE49-F238E27FC236}">
                <a16:creationId xmlns:a16="http://schemas.microsoft.com/office/drawing/2014/main" id="{F66C9CB0-3CFB-453A-B922-60C6C6072D7B}"/>
              </a:ext>
            </a:extLst>
          </p:cNvPr>
          <p:cNvSpPr>
            <a:spLocks noGrp="1"/>
          </p:cNvSpPr>
          <p:nvPr>
            <p:ph idx="1"/>
          </p:nvPr>
        </p:nvSpPr>
        <p:spPr/>
        <p:txBody>
          <a:bodyPr vert="horz" lIns="91440" tIns="45720" rIns="91440" bIns="45720" rtlCol="0" anchor="t">
            <a:normAutofit/>
          </a:bodyPr>
          <a:lstStyle/>
          <a:p>
            <a:r>
              <a:rPr lang="en-US" dirty="0">
                <a:cs typeface="Calibri"/>
              </a:rPr>
              <a:t>Models can be enhanced to handle most CAV uncertainties.</a:t>
            </a:r>
          </a:p>
          <a:p>
            <a:r>
              <a:rPr lang="en-US" dirty="0">
                <a:cs typeface="Calibri"/>
              </a:rPr>
              <a:t>Models cannot tell what will happen but can help understand range of futures and potential policies.</a:t>
            </a:r>
          </a:p>
          <a:p>
            <a:r>
              <a:rPr lang="en-US">
                <a:cs typeface="Calibri"/>
              </a:rPr>
              <a:t>Simulations should be set up so that the market penetration level is an adjustable parameter.</a:t>
            </a:r>
          </a:p>
          <a:p>
            <a:r>
              <a:rPr lang="en-US">
                <a:cs typeface="Calibri"/>
              </a:rPr>
              <a:t>Vissim modifications to model the impacts of CAVs as </a:t>
            </a:r>
            <a:r>
              <a:rPr lang="en-US" dirty="0">
                <a:cs typeface="Calibri"/>
              </a:rPr>
              <a:t>identified by PTV should be implemented and used.  Add TNC mode and zero occupancy vehicles.  </a:t>
            </a:r>
            <a:endParaRPr lang="en-US"/>
          </a:p>
          <a:p>
            <a:r>
              <a:rPr lang="en-US" dirty="0" err="1">
                <a:cs typeface="Calibri"/>
              </a:rPr>
              <a:t>TransModeler</a:t>
            </a:r>
            <a:r>
              <a:rPr lang="en-US" dirty="0">
                <a:cs typeface="Calibri"/>
              </a:rPr>
              <a:t> adjustments as documented in FHWA report should be reviewed and built upon.  </a:t>
            </a:r>
          </a:p>
          <a:p>
            <a:endParaRPr lang="en-US" dirty="0"/>
          </a:p>
        </p:txBody>
      </p:sp>
      <p:sp>
        <p:nvSpPr>
          <p:cNvPr id="4" name="Slide Number Placeholder 3">
            <a:extLst>
              <a:ext uri="{FF2B5EF4-FFF2-40B4-BE49-F238E27FC236}">
                <a16:creationId xmlns:a16="http://schemas.microsoft.com/office/drawing/2014/main" id="{A9123828-BCDE-489D-87A9-D247A05F3320}"/>
              </a:ext>
            </a:extLst>
          </p:cNvPr>
          <p:cNvSpPr>
            <a:spLocks noGrp="1"/>
          </p:cNvSpPr>
          <p:nvPr>
            <p:ph type="sldNum" sz="quarter" idx="4"/>
          </p:nvPr>
        </p:nvSpPr>
        <p:spPr/>
        <p:txBody>
          <a:bodyPr/>
          <a:lstStyle/>
          <a:p>
            <a:fld id="{75472711-4FCB-2141-A321-C0607E714264}" type="slidenum">
              <a:rPr lang="en-US" smtClean="0"/>
              <a:pPr/>
              <a:t>49</a:t>
            </a:fld>
            <a:endParaRPr lang="en-US"/>
          </a:p>
        </p:txBody>
      </p:sp>
    </p:spTree>
    <p:extLst>
      <p:ext uri="{BB962C8B-B14F-4D97-AF65-F5344CB8AC3E}">
        <p14:creationId xmlns:p14="http://schemas.microsoft.com/office/powerpoint/2010/main" val="2638740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F81623-D418-41D5-9ED8-DC391DE13F57}"/>
              </a:ext>
            </a:extLst>
          </p:cNvPr>
          <p:cNvSpPr>
            <a:spLocks noGrp="1"/>
          </p:cNvSpPr>
          <p:nvPr>
            <p:ph type="title"/>
          </p:nvPr>
        </p:nvSpPr>
        <p:spPr/>
        <p:txBody>
          <a:bodyPr/>
          <a:lstStyle/>
          <a:p>
            <a:r>
              <a:rPr lang="en-US"/>
              <a:t>Work Tasks</a:t>
            </a:r>
          </a:p>
        </p:txBody>
      </p:sp>
      <p:sp>
        <p:nvSpPr>
          <p:cNvPr id="6" name="Content Placeholder 5">
            <a:extLst>
              <a:ext uri="{FF2B5EF4-FFF2-40B4-BE49-F238E27FC236}">
                <a16:creationId xmlns:a16="http://schemas.microsoft.com/office/drawing/2014/main" id="{ED9230A4-8CA8-4786-8CFC-5B647B362494}"/>
              </a:ext>
            </a:extLst>
          </p:cNvPr>
          <p:cNvSpPr>
            <a:spLocks noGrp="1"/>
          </p:cNvSpPr>
          <p:nvPr>
            <p:ph idx="1"/>
          </p:nvPr>
        </p:nvSpPr>
        <p:spPr/>
        <p:txBody>
          <a:bodyPr/>
          <a:lstStyle/>
          <a:p>
            <a:r>
              <a:rPr lang="en-US"/>
              <a:t>Literature Review</a:t>
            </a:r>
          </a:p>
          <a:p>
            <a:pPr lvl="1"/>
            <a:r>
              <a:rPr lang="en-US"/>
              <a:t>Traffic Simulation SOP</a:t>
            </a:r>
          </a:p>
          <a:p>
            <a:pPr lvl="1"/>
            <a:r>
              <a:rPr lang="en-US"/>
              <a:t>“Big Picture”</a:t>
            </a:r>
          </a:p>
          <a:p>
            <a:pPr lvl="1"/>
            <a:r>
              <a:rPr lang="en-US"/>
              <a:t>Simulation tools</a:t>
            </a:r>
          </a:p>
          <a:p>
            <a:pPr lvl="2"/>
            <a:r>
              <a:rPr lang="en-US" err="1"/>
              <a:t>TransModeler</a:t>
            </a:r>
            <a:endParaRPr lang="en-US"/>
          </a:p>
          <a:p>
            <a:pPr lvl="2"/>
            <a:r>
              <a:rPr lang="en-US" err="1"/>
              <a:t>Vissim</a:t>
            </a:r>
            <a:endParaRPr lang="en-US"/>
          </a:p>
          <a:p>
            <a:r>
              <a:rPr lang="en-US"/>
              <a:t>Corridor Studies</a:t>
            </a:r>
          </a:p>
          <a:p>
            <a:pPr lvl="1"/>
            <a:r>
              <a:rPr lang="en-US"/>
              <a:t>Marysville</a:t>
            </a:r>
          </a:p>
          <a:p>
            <a:pPr lvl="1"/>
            <a:r>
              <a:rPr lang="en-US"/>
              <a:t>Ohio Turnpike</a:t>
            </a:r>
          </a:p>
          <a:p>
            <a:pPr lvl="1"/>
            <a:r>
              <a:rPr lang="en-US"/>
              <a:t>Brent Spence Bridge</a:t>
            </a:r>
          </a:p>
        </p:txBody>
      </p:sp>
    </p:spTree>
    <p:extLst>
      <p:ext uri="{BB962C8B-B14F-4D97-AF65-F5344CB8AC3E}">
        <p14:creationId xmlns:p14="http://schemas.microsoft.com/office/powerpoint/2010/main" val="2771884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B1109-121B-4446-BE30-2E55324ECFE4}"/>
              </a:ext>
            </a:extLst>
          </p:cNvPr>
          <p:cNvSpPr>
            <a:spLocks noGrp="1"/>
          </p:cNvSpPr>
          <p:nvPr>
            <p:ph type="title"/>
          </p:nvPr>
        </p:nvSpPr>
        <p:spPr/>
        <p:txBody>
          <a:bodyPr/>
          <a:lstStyle/>
          <a:p>
            <a:r>
              <a:rPr lang="en-US"/>
              <a:t>Remaining Tasks for ODOT</a:t>
            </a:r>
          </a:p>
        </p:txBody>
      </p:sp>
      <p:sp>
        <p:nvSpPr>
          <p:cNvPr id="3" name="Content Placeholder 2">
            <a:extLst>
              <a:ext uri="{FF2B5EF4-FFF2-40B4-BE49-F238E27FC236}">
                <a16:creationId xmlns:a16="http://schemas.microsoft.com/office/drawing/2014/main" id="{78725325-8E96-4815-9437-DABB917A6AE4}"/>
              </a:ext>
            </a:extLst>
          </p:cNvPr>
          <p:cNvSpPr>
            <a:spLocks noGrp="1"/>
          </p:cNvSpPr>
          <p:nvPr>
            <p:ph sz="half" idx="1"/>
          </p:nvPr>
        </p:nvSpPr>
        <p:spPr>
          <a:xfrm>
            <a:off x="508000" y="1122218"/>
            <a:ext cx="8178800" cy="5194445"/>
          </a:xfrm>
        </p:spPr>
        <p:txBody>
          <a:bodyPr vert="horz" lIns="91440" tIns="45720" rIns="91440" bIns="45720" rtlCol="0" anchor="t">
            <a:normAutofit/>
          </a:bodyPr>
          <a:lstStyle/>
          <a:p>
            <a:r>
              <a:rPr lang="en-US"/>
              <a:t>Review/finalizing document</a:t>
            </a:r>
          </a:p>
          <a:p>
            <a:r>
              <a:rPr lang="en-US"/>
              <a:t>Updating literature sources</a:t>
            </a:r>
          </a:p>
          <a:p>
            <a:r>
              <a:rPr lang="en-US"/>
              <a:t>Starting corridor studies</a:t>
            </a:r>
          </a:p>
          <a:p>
            <a:pPr lvl="1"/>
            <a:r>
              <a:rPr lang="en-US">
                <a:cs typeface="Calibri"/>
              </a:rPr>
              <a:t>Marysville</a:t>
            </a:r>
          </a:p>
          <a:p>
            <a:pPr lvl="1"/>
            <a:r>
              <a:rPr lang="en-US">
                <a:cs typeface="Calibri"/>
              </a:rPr>
              <a:t>Ohio Turnpike</a:t>
            </a:r>
          </a:p>
          <a:p>
            <a:pPr lvl="1"/>
            <a:r>
              <a:rPr lang="en-US">
                <a:cs typeface="Calibri"/>
              </a:rPr>
              <a:t>Brent Spence Bridge</a:t>
            </a:r>
          </a:p>
          <a:p>
            <a:endParaRPr lang="en-US"/>
          </a:p>
          <a:p>
            <a:endParaRPr lang="en-US"/>
          </a:p>
          <a:p>
            <a:pPr lvl="1"/>
            <a:endParaRPr lang="en-US"/>
          </a:p>
        </p:txBody>
      </p:sp>
      <p:sp>
        <p:nvSpPr>
          <p:cNvPr id="5" name="Slide Number Placeholder 4">
            <a:extLst>
              <a:ext uri="{FF2B5EF4-FFF2-40B4-BE49-F238E27FC236}">
                <a16:creationId xmlns:a16="http://schemas.microsoft.com/office/drawing/2014/main" id="{D6791D4D-77FD-4993-B3F6-331ED97DB65D}"/>
              </a:ext>
            </a:extLst>
          </p:cNvPr>
          <p:cNvSpPr>
            <a:spLocks noGrp="1"/>
          </p:cNvSpPr>
          <p:nvPr>
            <p:ph type="sldNum" sz="quarter" idx="4"/>
          </p:nvPr>
        </p:nvSpPr>
        <p:spPr/>
        <p:txBody>
          <a:bodyPr/>
          <a:lstStyle/>
          <a:p>
            <a:fld id="{75472711-4FCB-2141-A321-C0607E714264}" type="slidenum">
              <a:rPr lang="en-US" smtClean="0"/>
              <a:pPr/>
              <a:t>50</a:t>
            </a:fld>
            <a:endParaRPr lang="en-US"/>
          </a:p>
        </p:txBody>
      </p:sp>
    </p:spTree>
    <p:extLst>
      <p:ext uri="{BB962C8B-B14F-4D97-AF65-F5344CB8AC3E}">
        <p14:creationId xmlns:p14="http://schemas.microsoft.com/office/powerpoint/2010/main" val="2837913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4DAA-704C-49A0-AF39-C8150D606BC5}"/>
              </a:ext>
            </a:extLst>
          </p:cNvPr>
          <p:cNvSpPr>
            <a:spLocks noGrp="1"/>
          </p:cNvSpPr>
          <p:nvPr>
            <p:ph type="title"/>
          </p:nvPr>
        </p:nvSpPr>
        <p:spPr/>
        <p:txBody>
          <a:bodyPr/>
          <a:lstStyle/>
          <a:p>
            <a:r>
              <a:rPr lang="en-US" b="1" dirty="0"/>
              <a:t>Contact Information</a:t>
            </a:r>
          </a:p>
        </p:txBody>
      </p:sp>
      <p:sp>
        <p:nvSpPr>
          <p:cNvPr id="3" name="Content Placeholder 2">
            <a:extLst>
              <a:ext uri="{FF2B5EF4-FFF2-40B4-BE49-F238E27FC236}">
                <a16:creationId xmlns:a16="http://schemas.microsoft.com/office/drawing/2014/main" id="{D3A4F11B-59A9-4CED-BA51-23F5FBD7CB71}"/>
              </a:ext>
            </a:extLst>
          </p:cNvPr>
          <p:cNvSpPr>
            <a:spLocks noGrp="1"/>
          </p:cNvSpPr>
          <p:nvPr>
            <p:ph idx="1"/>
          </p:nvPr>
        </p:nvSpPr>
        <p:spPr/>
        <p:txBody>
          <a:bodyPr vert="horz" lIns="91440" tIns="45720" rIns="91440" bIns="45720" rtlCol="0" anchor="t">
            <a:normAutofit/>
          </a:bodyPr>
          <a:lstStyle/>
          <a:p>
            <a:r>
              <a:rPr lang="en-US" dirty="0"/>
              <a:t>Rob Bostrom, CDM Smith</a:t>
            </a:r>
          </a:p>
          <a:p>
            <a:r>
              <a:rPr lang="en-US" dirty="0">
                <a:hlinkClick r:id="rId2"/>
              </a:rPr>
              <a:t>Bostromnr@cdmsmith.com</a:t>
            </a:r>
            <a:endParaRPr lang="en-US" dirty="0"/>
          </a:p>
          <a:p>
            <a:r>
              <a:rPr lang="en-US" dirty="0">
                <a:cs typeface="Calibri"/>
              </a:rPr>
              <a:t>direct: 859.244.8882 </a:t>
            </a:r>
            <a:endParaRPr lang="en-US" dirty="0"/>
          </a:p>
          <a:p>
            <a:r>
              <a:rPr lang="en-US" dirty="0">
                <a:cs typeface="Calibri"/>
              </a:rPr>
              <a:t>mobile: 859.312.2232</a:t>
            </a:r>
            <a:endParaRPr lang="en-US" dirty="0"/>
          </a:p>
          <a:p>
            <a:endParaRPr lang="en-US" dirty="0">
              <a:cs typeface="Calibri"/>
            </a:endParaRPr>
          </a:p>
          <a:p>
            <a:r>
              <a:rPr lang="en-US" dirty="0">
                <a:cs typeface="Calibri"/>
              </a:rPr>
              <a:t>Eric Plapper, HDR Inc.</a:t>
            </a:r>
          </a:p>
          <a:p>
            <a:r>
              <a:rPr lang="en-US" dirty="0">
                <a:cs typeface="Calibri"/>
                <a:hlinkClick r:id="rId3"/>
              </a:rPr>
              <a:t>Eric.Plapper@hdrinc.com</a:t>
            </a:r>
            <a:endParaRPr lang="en-US" dirty="0">
              <a:cs typeface="Calibri"/>
            </a:endParaRPr>
          </a:p>
          <a:p>
            <a:endParaRPr lang="en-US" dirty="0">
              <a:cs typeface="Calibri"/>
            </a:endParaRPr>
          </a:p>
          <a:p>
            <a:pPr marL="0" indent="0">
              <a:buNone/>
            </a:pPr>
            <a:r>
              <a:rPr lang="en-US" dirty="0">
                <a:cs typeface="Calibri"/>
              </a:rPr>
              <a:t>                                                </a:t>
            </a:r>
            <a:r>
              <a:rPr lang="en-US" sz="3200" dirty="0">
                <a:cs typeface="Calibri"/>
              </a:rPr>
              <a:t>QUESTIONS?</a:t>
            </a:r>
          </a:p>
        </p:txBody>
      </p:sp>
      <p:sp>
        <p:nvSpPr>
          <p:cNvPr id="4" name="Slide Number Placeholder 3">
            <a:extLst>
              <a:ext uri="{FF2B5EF4-FFF2-40B4-BE49-F238E27FC236}">
                <a16:creationId xmlns:a16="http://schemas.microsoft.com/office/drawing/2014/main" id="{FE82446D-4582-475E-8360-36BADDFA9445}"/>
              </a:ext>
            </a:extLst>
          </p:cNvPr>
          <p:cNvSpPr>
            <a:spLocks noGrp="1"/>
          </p:cNvSpPr>
          <p:nvPr>
            <p:ph type="sldNum" sz="quarter" idx="4"/>
          </p:nvPr>
        </p:nvSpPr>
        <p:spPr/>
        <p:txBody>
          <a:bodyPr/>
          <a:lstStyle/>
          <a:p>
            <a:fld id="{75472711-4FCB-2141-A321-C0607E714264}" type="slidenum">
              <a:rPr lang="en-US" smtClean="0"/>
              <a:pPr/>
              <a:t>51</a:t>
            </a:fld>
            <a:endParaRPr lang="en-US"/>
          </a:p>
        </p:txBody>
      </p:sp>
    </p:spTree>
    <p:extLst>
      <p:ext uri="{BB962C8B-B14F-4D97-AF65-F5344CB8AC3E}">
        <p14:creationId xmlns:p14="http://schemas.microsoft.com/office/powerpoint/2010/main" val="293569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D302-2AF2-4CC2-A9FF-395CE3CAD453}"/>
              </a:ext>
            </a:extLst>
          </p:cNvPr>
          <p:cNvSpPr>
            <a:spLocks noGrp="1"/>
          </p:cNvSpPr>
          <p:nvPr>
            <p:ph type="title"/>
          </p:nvPr>
        </p:nvSpPr>
        <p:spPr/>
        <p:txBody>
          <a:bodyPr/>
          <a:lstStyle/>
          <a:p>
            <a:r>
              <a:rPr lang="en-US"/>
              <a:t>Map of Marysville OH – US 33</a:t>
            </a:r>
          </a:p>
        </p:txBody>
      </p:sp>
      <p:sp>
        <p:nvSpPr>
          <p:cNvPr id="3" name="Slide Number Placeholder 2">
            <a:extLst>
              <a:ext uri="{FF2B5EF4-FFF2-40B4-BE49-F238E27FC236}">
                <a16:creationId xmlns:a16="http://schemas.microsoft.com/office/drawing/2014/main" id="{5A0706CB-1492-40E2-880C-F3B9F1AED7BC}"/>
              </a:ext>
            </a:extLst>
          </p:cNvPr>
          <p:cNvSpPr>
            <a:spLocks noGrp="1"/>
          </p:cNvSpPr>
          <p:nvPr>
            <p:ph type="sldNum" sz="quarter" idx="4"/>
          </p:nvPr>
        </p:nvSpPr>
        <p:spPr/>
        <p:txBody>
          <a:bodyPr/>
          <a:lstStyle/>
          <a:p>
            <a:fld id="{75472711-4FCB-2141-A321-C0607E714264}" type="slidenum">
              <a:rPr lang="en-US" smtClean="0"/>
              <a:pPr/>
              <a:t>6</a:t>
            </a:fld>
            <a:endParaRPr lang="en-US"/>
          </a:p>
        </p:txBody>
      </p:sp>
      <p:pic>
        <p:nvPicPr>
          <p:cNvPr id="4" name="Picture 4" descr="A close up of a map&#10;&#10;Description generated with very high confidence">
            <a:extLst>
              <a:ext uri="{FF2B5EF4-FFF2-40B4-BE49-F238E27FC236}">
                <a16:creationId xmlns:a16="http://schemas.microsoft.com/office/drawing/2014/main" id="{AB116848-A2C3-46A7-81FE-55013E178D89}"/>
              </a:ext>
            </a:extLst>
          </p:cNvPr>
          <p:cNvPicPr>
            <a:picLocks noChangeAspect="1"/>
          </p:cNvPicPr>
          <p:nvPr/>
        </p:nvPicPr>
        <p:blipFill>
          <a:blip r:embed="rId2"/>
          <a:stretch>
            <a:fillRect/>
          </a:stretch>
        </p:blipFill>
        <p:spPr>
          <a:xfrm>
            <a:off x="1092530" y="1235852"/>
            <a:ext cx="6840186" cy="5069126"/>
          </a:xfrm>
          <a:prstGeom prst="rect">
            <a:avLst/>
          </a:prstGeom>
        </p:spPr>
      </p:pic>
    </p:spTree>
    <p:extLst>
      <p:ext uri="{BB962C8B-B14F-4D97-AF65-F5344CB8AC3E}">
        <p14:creationId xmlns:p14="http://schemas.microsoft.com/office/powerpoint/2010/main" val="420211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2D16E-D785-40B1-A95C-1DF0C5CC577F}"/>
              </a:ext>
            </a:extLst>
          </p:cNvPr>
          <p:cNvSpPr>
            <a:spLocks noGrp="1"/>
          </p:cNvSpPr>
          <p:nvPr>
            <p:ph type="title"/>
          </p:nvPr>
        </p:nvSpPr>
        <p:spPr/>
        <p:txBody>
          <a:bodyPr/>
          <a:lstStyle/>
          <a:p>
            <a:r>
              <a:rPr lang="en-US"/>
              <a:t>Modeling Improvements on Ohio Turnpike </a:t>
            </a:r>
          </a:p>
        </p:txBody>
      </p:sp>
      <p:sp>
        <p:nvSpPr>
          <p:cNvPr id="3" name="Slide Number Placeholder 2">
            <a:extLst>
              <a:ext uri="{FF2B5EF4-FFF2-40B4-BE49-F238E27FC236}">
                <a16:creationId xmlns:a16="http://schemas.microsoft.com/office/drawing/2014/main" id="{3733D53B-DE0D-4D8C-BFFA-AEACC30DA4FE}"/>
              </a:ext>
            </a:extLst>
          </p:cNvPr>
          <p:cNvSpPr>
            <a:spLocks noGrp="1"/>
          </p:cNvSpPr>
          <p:nvPr>
            <p:ph type="sldNum" sz="quarter" idx="4"/>
          </p:nvPr>
        </p:nvSpPr>
        <p:spPr/>
        <p:txBody>
          <a:bodyPr/>
          <a:lstStyle/>
          <a:p>
            <a:fld id="{75472711-4FCB-2141-A321-C0607E714264}" type="slidenum">
              <a:rPr lang="en-US" smtClean="0"/>
              <a:pPr/>
              <a:t>7</a:t>
            </a:fld>
            <a:endParaRPr lang="en-US"/>
          </a:p>
        </p:txBody>
      </p:sp>
      <p:pic>
        <p:nvPicPr>
          <p:cNvPr id="4" name="Picture 4" descr="A close up of a map&#10;&#10;Description generated with high confidence">
            <a:extLst>
              <a:ext uri="{FF2B5EF4-FFF2-40B4-BE49-F238E27FC236}">
                <a16:creationId xmlns:a16="http://schemas.microsoft.com/office/drawing/2014/main" id="{734F1154-3AB5-4A34-933B-89B5E511F50D}"/>
              </a:ext>
            </a:extLst>
          </p:cNvPr>
          <p:cNvPicPr>
            <a:picLocks noChangeAspect="1"/>
          </p:cNvPicPr>
          <p:nvPr/>
        </p:nvPicPr>
        <p:blipFill>
          <a:blip r:embed="rId2"/>
          <a:stretch>
            <a:fillRect/>
          </a:stretch>
        </p:blipFill>
        <p:spPr>
          <a:xfrm>
            <a:off x="459180" y="2085538"/>
            <a:ext cx="8473043" cy="2657236"/>
          </a:xfrm>
          <a:prstGeom prst="rect">
            <a:avLst/>
          </a:prstGeom>
        </p:spPr>
      </p:pic>
    </p:spTree>
    <p:extLst>
      <p:ext uri="{BB962C8B-B14F-4D97-AF65-F5344CB8AC3E}">
        <p14:creationId xmlns:p14="http://schemas.microsoft.com/office/powerpoint/2010/main" val="414188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E7FFB-8939-4394-BC57-3F9B87A93C24}"/>
              </a:ext>
            </a:extLst>
          </p:cNvPr>
          <p:cNvSpPr>
            <a:spLocks noGrp="1"/>
          </p:cNvSpPr>
          <p:nvPr>
            <p:ph type="title"/>
          </p:nvPr>
        </p:nvSpPr>
        <p:spPr/>
        <p:txBody>
          <a:bodyPr/>
          <a:lstStyle/>
          <a:p>
            <a:r>
              <a:rPr lang="en-US"/>
              <a:t>Brent Spence Bridge Modeling</a:t>
            </a:r>
          </a:p>
        </p:txBody>
      </p:sp>
      <p:sp>
        <p:nvSpPr>
          <p:cNvPr id="3" name="Slide Number Placeholder 2">
            <a:extLst>
              <a:ext uri="{FF2B5EF4-FFF2-40B4-BE49-F238E27FC236}">
                <a16:creationId xmlns:a16="http://schemas.microsoft.com/office/drawing/2014/main" id="{C1CF8CD9-4BE5-46A5-ABAE-1623F7714B5A}"/>
              </a:ext>
            </a:extLst>
          </p:cNvPr>
          <p:cNvSpPr>
            <a:spLocks noGrp="1"/>
          </p:cNvSpPr>
          <p:nvPr>
            <p:ph type="sldNum" sz="quarter" idx="4"/>
          </p:nvPr>
        </p:nvSpPr>
        <p:spPr/>
        <p:txBody>
          <a:bodyPr/>
          <a:lstStyle/>
          <a:p>
            <a:fld id="{75472711-4FCB-2141-A321-C0607E714264}" type="slidenum">
              <a:rPr lang="en-US" smtClean="0"/>
              <a:pPr/>
              <a:t>8</a:t>
            </a:fld>
            <a:endParaRPr lang="en-US"/>
          </a:p>
        </p:txBody>
      </p:sp>
      <p:pic>
        <p:nvPicPr>
          <p:cNvPr id="4" name="Picture 4" descr="A close up of a map&#10;&#10;Description generated with high confidence">
            <a:extLst>
              <a:ext uri="{FF2B5EF4-FFF2-40B4-BE49-F238E27FC236}">
                <a16:creationId xmlns:a16="http://schemas.microsoft.com/office/drawing/2014/main" id="{B141A7C8-FDA9-4016-8027-40CF3004A32C}"/>
              </a:ext>
            </a:extLst>
          </p:cNvPr>
          <p:cNvPicPr>
            <a:picLocks noChangeAspect="1"/>
          </p:cNvPicPr>
          <p:nvPr/>
        </p:nvPicPr>
        <p:blipFill>
          <a:blip r:embed="rId2"/>
          <a:stretch>
            <a:fillRect/>
          </a:stretch>
        </p:blipFill>
        <p:spPr>
          <a:xfrm>
            <a:off x="706582" y="1571064"/>
            <a:ext cx="7908965" cy="3973170"/>
          </a:xfrm>
          <a:prstGeom prst="rect">
            <a:avLst/>
          </a:prstGeom>
        </p:spPr>
      </p:pic>
    </p:spTree>
    <p:extLst>
      <p:ext uri="{BB962C8B-B14F-4D97-AF65-F5344CB8AC3E}">
        <p14:creationId xmlns:p14="http://schemas.microsoft.com/office/powerpoint/2010/main" val="336003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t>Connected and Automated Vehicles (CAV) Overview</a:t>
            </a:r>
          </a:p>
        </p:txBody>
      </p:sp>
    </p:spTree>
    <p:extLst>
      <p:ext uri="{BB962C8B-B14F-4D97-AF65-F5344CB8AC3E}">
        <p14:creationId xmlns:p14="http://schemas.microsoft.com/office/powerpoint/2010/main" val="1124789530"/>
      </p:ext>
    </p:extLst>
  </p:cSld>
  <p:clrMapOvr>
    <a:masterClrMapping/>
  </p:clrMapOvr>
</p:sld>
</file>

<file path=ppt/theme/theme1.xml><?xml version="1.0" encoding="utf-8"?>
<a:theme xmlns:a="http://schemas.openxmlformats.org/drawingml/2006/main" name="LFT_PPT_4x3_Final">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twork_Attributes_Development_ILSTDM.potx" id="{120BD05D-7E89-48FB-8DF7-2AFE4296E6A6}" vid="{19DA479E-7ECF-4E60-B678-F5150AD59355}"/>
    </a:ext>
  </a:extLst>
</a:theme>
</file>

<file path=ppt/theme/theme2.xml><?xml version="1.0" encoding="utf-8"?>
<a:theme xmlns:a="http://schemas.openxmlformats.org/drawingml/2006/main" name="Blue Section Divider">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twork_Attributes_Development_ILSTDM.potx" id="{120BD05D-7E89-48FB-8DF7-2AFE4296E6A6}" vid="{9FBD54AF-A129-4251-ACEE-03367A370242}"/>
    </a:ext>
  </a:extLst>
</a:theme>
</file>

<file path=ppt/theme/theme3.xml><?xml version="1.0" encoding="utf-8"?>
<a:theme xmlns:a="http://schemas.openxmlformats.org/drawingml/2006/main" name="Section Divider">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twork_Attributes_Development_ILSTDM.potx" id="{120BD05D-7E89-48FB-8DF7-2AFE4296E6A6}" vid="{5831207D-5036-49DE-B88C-12612DC5443A}"/>
    </a:ext>
  </a:extLst>
</a:theme>
</file>

<file path=ppt/theme/theme4.xml><?xml version="1.0" encoding="utf-8"?>
<a:theme xmlns:a="http://schemas.openxmlformats.org/drawingml/2006/main" name="Custom Design">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twork_Attributes_Development_ILSTDM.potx" id="{120BD05D-7E89-48FB-8DF7-2AFE4296E6A6}" vid="{F1C0DE82-252D-433A-ABCF-1E9BD585E289}"/>
    </a:ext>
  </a:extLst>
</a:theme>
</file>

<file path=ppt/theme/theme5.xml><?xml version="1.0" encoding="utf-8"?>
<a:theme xmlns:a="http://schemas.openxmlformats.org/drawingml/2006/main" name="1_Custom Design">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twork_Attributes_Development_ILSTDM.potx" id="{120BD05D-7E89-48FB-8DF7-2AFE4296E6A6}" vid="{B15029AC-8744-4D04-A2A0-F2497E417D3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www.w3.org/XML/1998/namespace"/>
    <ds:schemaRef ds:uri="http://purl.org/dc/dcmitype/"/>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sharepoint/v3/fields"/>
    <ds:schemaRef ds:uri="http://schemas.microsoft.com/office/2006/metadata/propertie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Network_Attributes_Development_ILSTDM</Template>
  <TotalTime>9</TotalTime>
  <Words>1830</Words>
  <Application>Microsoft Office PowerPoint</Application>
  <PresentationFormat>On-screen Show (4:3)</PresentationFormat>
  <Paragraphs>350</Paragraphs>
  <Slides>51</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51</vt:i4>
      </vt:variant>
    </vt:vector>
  </HeadingPairs>
  <TitlesOfParts>
    <vt:vector size="60" baseType="lpstr">
      <vt:lpstr>Arial</vt:lpstr>
      <vt:lpstr>Arial Narrow</vt:lpstr>
      <vt:lpstr>Calibri</vt:lpstr>
      <vt:lpstr>Wingdings</vt:lpstr>
      <vt:lpstr>LFT_PPT_4x3_Final</vt:lpstr>
      <vt:lpstr>Blue Section Divider</vt:lpstr>
      <vt:lpstr>Section Divider</vt:lpstr>
      <vt:lpstr>Custom Design</vt:lpstr>
      <vt:lpstr>1_Custom Design</vt:lpstr>
      <vt:lpstr>CAV Microsimulation – Modeling the Latest Research </vt:lpstr>
      <vt:lpstr>Presentation Summary</vt:lpstr>
      <vt:lpstr>Ohio DOT Literature Review Project</vt:lpstr>
      <vt:lpstr>ODOT Lit Review Team</vt:lpstr>
      <vt:lpstr>Work Tasks</vt:lpstr>
      <vt:lpstr>Map of Marysville OH – US 33</vt:lpstr>
      <vt:lpstr>Modeling Improvements on Ohio Turnpike </vt:lpstr>
      <vt:lpstr>Brent Spence Bridge Modeling</vt:lpstr>
      <vt:lpstr>Connected and Automated Vehicles (CAV) Overview</vt:lpstr>
      <vt:lpstr>CAV Terminology</vt:lpstr>
      <vt:lpstr>CV Technology</vt:lpstr>
      <vt:lpstr>AV Technology</vt:lpstr>
      <vt:lpstr>Levels of Automation</vt:lpstr>
      <vt:lpstr>Example Capabilities</vt:lpstr>
      <vt:lpstr>A Future with CAVs</vt:lpstr>
      <vt:lpstr>CAV Status in 2019</vt:lpstr>
      <vt:lpstr>CAV Penetration Rates</vt:lpstr>
      <vt:lpstr>Uncertainty of CAV Penetration Rate</vt:lpstr>
      <vt:lpstr>AV Adoption Rates</vt:lpstr>
      <vt:lpstr>Long Implementation Time is Likely</vt:lpstr>
      <vt:lpstr>Penetration Rate Example</vt:lpstr>
      <vt:lpstr>Penetration Rate Example</vt:lpstr>
      <vt:lpstr>Candidate CAV Scenarios – Another Example</vt:lpstr>
      <vt:lpstr>Refining and Using CAV Scenarios</vt:lpstr>
      <vt:lpstr>Impacts of CAV Technologies on Traffic Modeling</vt:lpstr>
      <vt:lpstr>Impacts of CAV on Traffic Operations</vt:lpstr>
      <vt:lpstr>AV impacts reflected in travel model</vt:lpstr>
      <vt:lpstr>Simulated Highway Capacity Improvement</vt:lpstr>
      <vt:lpstr>AO45 Capacity Factors vs Penetration Rate</vt:lpstr>
      <vt:lpstr>Framework for CAV Planning and Modeling</vt:lpstr>
      <vt:lpstr>CAV Impacts on Modeling</vt:lpstr>
      <vt:lpstr>CAV Traffic Simulation</vt:lpstr>
      <vt:lpstr>Societal Trends Driving Uncertainty</vt:lpstr>
      <vt:lpstr>Incorporating Uncertainty into Travel Modeling</vt:lpstr>
      <vt:lpstr>Traffic Simulation of CAVs</vt:lpstr>
      <vt:lpstr>Florida DOT TransFuture: Inputs</vt:lpstr>
      <vt:lpstr>Florida DOT TransFuture: Outputs</vt:lpstr>
      <vt:lpstr>Florida DOT TransFuture: Business as Usual</vt:lpstr>
      <vt:lpstr>Florida DOT TransFuture: with CAV technology</vt:lpstr>
      <vt:lpstr>Incorporating CAVs into Supply Side</vt:lpstr>
      <vt:lpstr>Measuring CAV Impacts</vt:lpstr>
      <vt:lpstr>Modeling Risk and Uncertainty in CAVs</vt:lpstr>
      <vt:lpstr>Key Literature Sources </vt:lpstr>
      <vt:lpstr>CAV Literature Review for ODOT</vt:lpstr>
      <vt:lpstr>Some CAV Research Reviewed</vt:lpstr>
      <vt:lpstr>Some CAV Research Reviewed - 2</vt:lpstr>
      <vt:lpstr>TFResource wiki </vt:lpstr>
      <vt:lpstr>Lessons Learned from Literature Search </vt:lpstr>
      <vt:lpstr>Lessons Learned from Literature Search -2</vt:lpstr>
      <vt:lpstr>Remaining Tasks for ODOT</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Network  Attribute Development -ILSTDM</dc:title>
  <dc:creator>Rima, Tarannum</dc:creator>
  <cp:lastModifiedBy>Bostrom, Niels Robert</cp:lastModifiedBy>
  <cp:revision>393</cp:revision>
  <cp:lastPrinted>2019-03-05T19:18:53Z</cp:lastPrinted>
  <dcterms:created xsi:type="dcterms:W3CDTF">2019-01-24T17:06:14Z</dcterms:created>
  <dcterms:modified xsi:type="dcterms:W3CDTF">2019-09-18T15:35:31Z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